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notesSlides/notesSlide3.xml" ContentType="application/vnd.openxmlformats-officedocument.presentationml.notesSlide+xml"/>
  <Override PartName="/ppt/ink/ink5.xml" ContentType="application/inkml+xml"/>
  <Override PartName="/ppt/ink/ink6.xml" ContentType="application/inkml+xml"/>
  <Override PartName="/ppt/notesSlides/notesSlide4.xml" ContentType="application/vnd.openxmlformats-officedocument.presentationml.notesSlide+xml"/>
  <Override PartName="/ppt/ink/ink7.xml" ContentType="application/inkml+xml"/>
  <Override PartName="/ppt/ink/ink8.xml" ContentType="application/inkml+xml"/>
  <Override PartName="/ppt/notesSlides/notesSlide5.xml" ContentType="application/vnd.openxmlformats-officedocument.presentationml.notesSlide+xml"/>
  <Override PartName="/ppt/ink/ink9.xml" ContentType="application/inkml+xml"/>
  <Override PartName="/ppt/ink/ink10.xml" ContentType="application/inkml+xml"/>
  <Override PartName="/ppt/notesSlides/notesSlide6.xml" ContentType="application/vnd.openxmlformats-officedocument.presentationml.notesSlide+xml"/>
  <Override PartName="/ppt/ink/ink11.xml" ContentType="application/inkml+xml"/>
  <Override PartName="/ppt/ink/ink12.xml" ContentType="application/inkml+xml"/>
  <Override PartName="/ppt/notesSlides/notesSlide7.xml" ContentType="application/vnd.openxmlformats-officedocument.presentationml.notesSlide+xml"/>
  <Override PartName="/ppt/ink/ink13.xml" ContentType="application/inkml+xml"/>
  <Override PartName="/ppt/ink/ink14.xml" ContentType="application/inkml+xml"/>
  <Override PartName="/ppt/notesSlides/notesSlide8.xml" ContentType="application/vnd.openxmlformats-officedocument.presentationml.notesSlide+xml"/>
  <Override PartName="/ppt/ink/ink15.xml" ContentType="application/inkml+xml"/>
  <Override PartName="/ppt/ink/ink16.xml" ContentType="application/inkml+xml"/>
  <Override PartName="/ppt/notesSlides/notesSlide9.xml" ContentType="application/vnd.openxmlformats-officedocument.presentationml.notesSlide+xml"/>
  <Override PartName="/ppt/ink/ink17.xml" ContentType="application/inkml+xml"/>
  <Override PartName="/ppt/ink/ink18.xml" ContentType="application/inkml+xml"/>
  <Override PartName="/ppt/notesSlides/notesSlide10.xml" ContentType="application/vnd.openxmlformats-officedocument.presentationml.notesSlide+xml"/>
  <Override PartName="/ppt/ink/ink19.xml" ContentType="application/inkml+xml"/>
  <Override PartName="/ppt/ink/ink20.xml" ContentType="application/inkml+xml"/>
  <Override PartName="/ppt/notesSlides/notesSlide11.xml" ContentType="application/vnd.openxmlformats-officedocument.presentationml.notesSlide+xml"/>
  <Override PartName="/ppt/ink/ink21.xml" ContentType="application/inkml+xml"/>
  <Override PartName="/ppt/ink/ink22.xml" ContentType="application/inkml+xml"/>
  <Override PartName="/ppt/notesSlides/notesSlide12.xml" ContentType="application/vnd.openxmlformats-officedocument.presentationml.notesSlide+xml"/>
  <Override PartName="/ppt/ink/ink23.xml" ContentType="application/inkml+xml"/>
  <Override PartName="/ppt/ink/ink24.xml" ContentType="application/inkml+xml"/>
  <Override PartName="/ppt/notesSlides/notesSlide13.xml" ContentType="application/vnd.openxmlformats-officedocument.presentationml.notesSlide+xml"/>
  <Override PartName="/ppt/ink/ink25.xml" ContentType="application/inkml+xml"/>
  <Override PartName="/ppt/ink/ink26.xml" ContentType="application/inkml+xml"/>
  <Override PartName="/ppt/notesSlides/notesSlide14.xml" ContentType="application/vnd.openxmlformats-officedocument.presentationml.notesSlide+xml"/>
  <Override PartName="/ppt/ink/ink27.xml" ContentType="application/inkml+xml"/>
  <Override PartName="/ppt/ink/ink28.xml" ContentType="application/inkml+xml"/>
  <Override PartName="/ppt/notesSlides/notesSlide15.xml" ContentType="application/vnd.openxmlformats-officedocument.presentationml.notesSlide+xml"/>
  <Override PartName="/ppt/ink/ink29.xml" ContentType="application/inkml+xml"/>
  <Override PartName="/ppt/ink/ink30.xml" ContentType="application/inkml+xml"/>
  <Override PartName="/ppt/notesSlides/notesSlide16.xml" ContentType="application/vnd.openxmlformats-officedocument.presentationml.notesSlide+xml"/>
  <Override PartName="/ppt/ink/ink31.xml" ContentType="application/inkml+xml"/>
  <Override PartName="/ppt/ink/ink3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3"/>
  </p:notesMasterIdLst>
  <p:sldIdLst>
    <p:sldId id="256" r:id="rId5"/>
    <p:sldId id="283" r:id="rId6"/>
    <p:sldId id="302" r:id="rId7"/>
    <p:sldId id="299" r:id="rId8"/>
    <p:sldId id="291" r:id="rId9"/>
    <p:sldId id="284" r:id="rId10"/>
    <p:sldId id="290" r:id="rId11"/>
    <p:sldId id="300" r:id="rId12"/>
    <p:sldId id="303" r:id="rId13"/>
    <p:sldId id="301" r:id="rId14"/>
    <p:sldId id="304" r:id="rId15"/>
    <p:sldId id="305" r:id="rId16"/>
    <p:sldId id="306" r:id="rId17"/>
    <p:sldId id="289" r:id="rId18"/>
    <p:sldId id="297" r:id="rId19"/>
    <p:sldId id="296" r:id="rId20"/>
    <p:sldId id="298" r:id="rId21"/>
    <p:sldId id="268" r:id="rId2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17FD41-7516-14E4-28EC-9EDA718D0E38}" name="Izel Karaoglu" initials="IK" userId="S::izel.karaoglu@undp.org::0324853d-3d06-43c0-96b6-d1a6d5104983" providerId="AD"/>
  <p188:author id="{D69DF855-2044-4378-D382-97019082214F}" name="Eda nur Saruhan" initials="" userId="S::eda.nur.saruhan@undp.org::c5d9941d-5539-4cc6-837d-40b768a4e45a" providerId="AD"/>
  <p188:author id="{5773C6ED-D5C0-6998-8565-4039F0794B89}" name="carlosnieto_r@hotmail.com" initials="ca" userId="S::urn:spo:guest#carlosnieto_r@hotmail.com::" providerId="AD"/>
  <p188:author id="{AD2977F2-1110-00CA-B921-CFBBF1E22859}" name="Ipek Beril Benli" initials="IB" userId="S::ipek.beril.benli@undp.org::8f9c5f4b-b22c-49ff-bdd5-d07e2760743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1E90"/>
    <a:srgbClr val="4617DE"/>
    <a:srgbClr val="FE2E46"/>
    <a:srgbClr val="F04A23"/>
    <a:srgbClr val="FC2A49"/>
    <a:srgbClr val="EE482C"/>
    <a:srgbClr val="4618DE"/>
    <a:srgbClr val="9D67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348C9A-0175-1C45-99F8-4CDAE86F6A11}" v="4" dt="2024-10-08T15:42:53.718"/>
    <p1510:client id="{AEAD233D-E157-4B34-BCAF-E0C2744BEB93}" v="38" dt="2024-10-08T15:26:05.63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BCC"/>
          </a:solidFill>
        </a:fill>
      </a:tcStyle>
    </a:wholeTbl>
    <a:band2H>
      <a:tcTxStyle/>
      <a:tcStyle>
        <a:tcBdr/>
        <a:fill>
          <a:solidFill>
            <a:srgbClr val="FFF5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FEFFFE"/>
        </a:fontRef>
        <a:srgbClr val="FEFFFE"/>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5">
              <a:alpha val="20000"/>
            </a:schemeClr>
          </a:solidFill>
        </a:fill>
      </a:tcStyle>
    </a:wholeTbl>
    <a:band2H>
      <a:tcTxStyle/>
      <a:tcStyle>
        <a:tcBdr/>
        <a:fill>
          <a:solidFill>
            <a:srgbClr val="FFFFFF"/>
          </a:solidFill>
        </a:fill>
      </a:tcStyle>
    </a:band2H>
    <a:firstCol>
      <a:tcTxStyle b="on" i="off">
        <a:fontRef idx="major">
          <a:srgbClr val="FEFFFE"/>
        </a:fontRef>
        <a:srgbClr val="FEFFFE"/>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5">
              <a:alpha val="20000"/>
            </a:schemeClr>
          </a:solidFill>
        </a:fill>
      </a:tcStyle>
    </a:firstCol>
    <a:lastRow>
      <a:tcTxStyle b="on" i="off">
        <a:fontRef idx="major">
          <a:srgbClr val="FEFFFE"/>
        </a:fontRef>
        <a:srgbClr val="FEFFFE"/>
      </a:tcTxStyle>
      <a:tcStyle>
        <a:tcBdr>
          <a:left>
            <a:ln w="12700" cap="flat">
              <a:solidFill>
                <a:schemeClr val="accent5"/>
              </a:solidFill>
              <a:prstDash val="solid"/>
              <a:round/>
            </a:ln>
          </a:left>
          <a:right>
            <a:ln w="12700" cap="flat">
              <a:solidFill>
                <a:schemeClr val="accent5"/>
              </a:solidFill>
              <a:prstDash val="solid"/>
              <a:round/>
            </a:ln>
          </a:right>
          <a:top>
            <a:ln w="508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noFill/>
        </a:fill>
      </a:tcStyle>
    </a:lastRow>
    <a:firstRow>
      <a:tcTxStyle b="on" i="off">
        <a:fontRef idx="major">
          <a:srgbClr val="FEFFFE"/>
        </a:fontRef>
        <a:srgbClr val="FEFFFE"/>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254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noFill/>
        </a:fill>
      </a:tcStyle>
    </a:firstRow>
  </a:tblStyle>
  <a:tblStyle styleId="{EEE7283C-3CF3-47DC-8721-378D4A62B228}"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4E2"/>
          </a:solidFill>
        </a:fill>
      </a:tcStyle>
    </a:wholeTbl>
    <a:band2H>
      <a:tcTxStyle/>
      <a:tcStyle>
        <a:tcBdr/>
        <a:fill>
          <a:solidFill>
            <a:srgbClr val="E9EBF1"/>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FEFFFE"/>
        </a:fontRef>
        <a:srgbClr val="FEFFF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FEFFFE"/>
        </a:fontRef>
        <a:srgbClr val="FEFFFE"/>
      </a:tcTxStyle>
      <a:tcStyle>
        <a:tcBdr>
          <a:left>
            <a:ln w="12700" cap="flat">
              <a:noFill/>
              <a:miter lim="400000"/>
            </a:ln>
          </a:left>
          <a:right>
            <a:ln w="12700" cap="flat">
              <a:noFill/>
              <a:miter lim="400000"/>
            </a:ln>
          </a:right>
          <a:top>
            <a:ln w="50800" cap="flat">
              <a:solidFill>
                <a:srgbClr val="FEFFFE"/>
              </a:solidFill>
              <a:prstDash val="solid"/>
              <a:round/>
            </a:ln>
          </a:top>
          <a:bottom>
            <a:ln w="25400" cap="flat">
              <a:solidFill>
                <a:srgbClr val="FEFFF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FEFFFE"/>
              </a:solidFill>
              <a:prstDash val="solid"/>
              <a:round/>
            </a:ln>
          </a:top>
          <a:bottom>
            <a:ln w="25400" cap="flat">
              <a:solidFill>
                <a:srgbClr val="FEFFF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EFFF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EFFF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EFFF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78"/>
    <p:restoredTop sz="94692"/>
  </p:normalViewPr>
  <p:slideViewPr>
    <p:cSldViewPr snapToGrid="0">
      <p:cViewPr varScale="1">
        <p:scale>
          <a:sx n="65" d="100"/>
          <a:sy n="65" d="100"/>
        </p:scale>
        <p:origin x="728"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 Id="rId30" Type="http://schemas.microsoft.com/office/2015/10/relationships/revisionInfo" Target="revisionInfo.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-784859136 120586240 8642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-2147483648-2147483648 8642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-2147483648-2147483648 8642 0 0,'0'0'0'0'0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-2147483648-2147483648 8642 0 0,'0'0'0'0'0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-2147483648-2147483648 8642 0 0,'0'0'0'0'0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-2147483648-2147483648 8642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-2147483648-2147483648 8642 0 0,'0'0'0'0'0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-2147483648-2147483648 8642 0 0,'0'0'0'0'0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-2147483648-2147483648 8642 0 0,'0'0'0'0'0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-2147483648-2147483648 8642 0 0,'0'0'0'0'0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-2147483648-2147483648 8642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-2147483648-2147483648 8642 0 0,'0'0'0'0'0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-2147483648-2147483648 8642 0 0,'0'0'0'0'0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-2147483648-2147483648 8642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-2147483648-2147483648 8642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4366 1183 0 0,'18'-16'2657'0'0,"-1"-4"-2657"0"0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-2147483648-2147483648 8642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xfrm>
            <a:off x="1143000" y="685800"/>
            <a:ext cx="4572000" cy="3429000"/>
          </a:xfrm>
          <a:prstGeom prst="rect">
            <a:avLst/>
          </a:prstGeom>
        </p:spPr>
        <p:txBody>
          <a:bodyPr/>
          <a:lstStyle/>
          <a:p>
            <a:endParaRPr/>
          </a:p>
        </p:txBody>
      </p:sp>
      <p:sp>
        <p:nvSpPr>
          <p:cNvPr id="466" name="Shape 46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249154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3491123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779745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2307041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2195422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2539798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dirty="0"/>
              <a:t>FTs like precision agriculture, remote sensing &amp; AI-powered forming equipment can help increase agricultural productivity in LDCs. This can improve </a:t>
            </a:r>
            <a:r>
              <a:rPr dirty="0" err="1"/>
              <a:t>fiid</a:t>
            </a:r>
            <a:r>
              <a:rPr dirty="0"/>
              <a:t> security &amp; contribute to the achievement of SDG 2 (Zero Hunger). </a:t>
            </a:r>
          </a:p>
        </p:txBody>
      </p:sp>
    </p:spTree>
    <p:extLst>
      <p:ext uri="{BB962C8B-B14F-4D97-AF65-F5344CB8AC3E}">
        <p14:creationId xmlns:p14="http://schemas.microsoft.com/office/powerpoint/2010/main" val="2186610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dirty="0"/>
              <a:t>FTs like precision agriculture, remote sensing &amp; AI-powered forming equipment can help increase agricultural productivity in LDCs. This can improve </a:t>
            </a:r>
            <a:r>
              <a:rPr dirty="0" err="1"/>
              <a:t>fiid</a:t>
            </a:r>
            <a:r>
              <a:rPr dirty="0"/>
              <a:t> security &amp; contribute to the achievement of SDG 2 (Zero Hunger). </a:t>
            </a:r>
          </a:p>
        </p:txBody>
      </p:sp>
    </p:spTree>
    <p:extLst>
      <p:ext uri="{BB962C8B-B14F-4D97-AF65-F5344CB8AC3E}">
        <p14:creationId xmlns:p14="http://schemas.microsoft.com/office/powerpoint/2010/main" val="605431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34690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1620623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dirty="0"/>
              <a:t>FTs like precision agriculture, remote sensing &amp; AI-powered forming equipment can help increase agricultural productivity in LDCs. This can improve </a:t>
            </a:r>
            <a:r>
              <a:rPr dirty="0" err="1"/>
              <a:t>fiid</a:t>
            </a:r>
            <a:r>
              <a:rPr dirty="0"/>
              <a:t> security &amp; contribute to the achievement of SDG 2 (Zero Hunger). </a:t>
            </a:r>
          </a:p>
        </p:txBody>
      </p:sp>
    </p:spTree>
    <p:extLst>
      <p:ext uri="{BB962C8B-B14F-4D97-AF65-F5344CB8AC3E}">
        <p14:creationId xmlns:p14="http://schemas.microsoft.com/office/powerpoint/2010/main" val="2616184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2468249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1662175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822765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1723851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3611395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11"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3_Blue background">
    <p:bg>
      <p:bgPr>
        <a:solidFill>
          <a:srgbClr val="2B2551"/>
        </a:solidFill>
        <a:effectLst/>
      </p:bgPr>
    </p:bg>
    <p:spTree>
      <p:nvGrpSpPr>
        <p:cNvPr id="1" name=""/>
        <p:cNvGrpSpPr/>
        <p:nvPr/>
      </p:nvGrpSpPr>
      <p:grpSpPr>
        <a:xfrm>
          <a:off x="0" y="0"/>
          <a:ext cx="0" cy="0"/>
          <a:chOff x="0" y="0"/>
          <a:chExt cx="0" cy="0"/>
        </a:xfrm>
      </p:grpSpPr>
      <p:sp>
        <p:nvSpPr>
          <p:cNvPr id="91"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2_Title Slide">
    <p:bg>
      <p:bgPr>
        <a:solidFill>
          <a:srgbClr val="2B2551"/>
        </a:solidFill>
        <a:effectLst/>
      </p:bgPr>
    </p:bg>
    <p:spTree>
      <p:nvGrpSpPr>
        <p:cNvPr id="1" name=""/>
        <p:cNvGrpSpPr/>
        <p:nvPr/>
      </p:nvGrpSpPr>
      <p:grpSpPr>
        <a:xfrm>
          <a:off x="0" y="0"/>
          <a:ext cx="0" cy="0"/>
          <a:chOff x="0" y="0"/>
          <a:chExt cx="0" cy="0"/>
        </a:xfrm>
      </p:grpSpPr>
      <p:pic>
        <p:nvPicPr>
          <p:cNvPr id="9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9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0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0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02"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03"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2_Title and Content">
    <p:bg>
      <p:bgPr>
        <a:solidFill>
          <a:srgbClr val="2B2551"/>
        </a:solidFill>
        <a:effectLst/>
      </p:bgPr>
    </p:bg>
    <p:spTree>
      <p:nvGrpSpPr>
        <p:cNvPr id="1" name=""/>
        <p:cNvGrpSpPr/>
        <p:nvPr/>
      </p:nvGrpSpPr>
      <p:grpSpPr>
        <a:xfrm>
          <a:off x="0" y="0"/>
          <a:ext cx="0" cy="0"/>
          <a:chOff x="0" y="0"/>
          <a:chExt cx="0" cy="0"/>
        </a:xfrm>
      </p:grpSpPr>
      <p:pic>
        <p:nvPicPr>
          <p:cNvPr id="11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1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1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1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15" name="Title Text"/>
          <p:cNvSpPr txBox="1">
            <a:spLocks noGrp="1"/>
          </p:cNvSpPr>
          <p:nvPr>
            <p:ph type="title"/>
          </p:nvPr>
        </p:nvSpPr>
        <p:spPr>
          <a:prstGeom prst="rect">
            <a:avLst/>
          </a:prstGeom>
        </p:spPr>
        <p:txBody>
          <a:bodyPr/>
          <a:lstStyle/>
          <a:p>
            <a:r>
              <a:t>Title Text</a:t>
            </a:r>
          </a:p>
        </p:txBody>
      </p:sp>
      <p:sp>
        <p:nvSpPr>
          <p:cNvPr id="11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2_Section Header">
    <p:bg>
      <p:bgPr>
        <a:solidFill>
          <a:srgbClr val="2B2551"/>
        </a:solidFill>
        <a:effectLst/>
      </p:bgPr>
    </p:bg>
    <p:spTree>
      <p:nvGrpSpPr>
        <p:cNvPr id="1" name=""/>
        <p:cNvGrpSpPr/>
        <p:nvPr/>
      </p:nvGrpSpPr>
      <p:grpSpPr>
        <a:xfrm>
          <a:off x="0" y="0"/>
          <a:ext cx="0" cy="0"/>
          <a:chOff x="0" y="0"/>
          <a:chExt cx="0" cy="0"/>
        </a:xfrm>
      </p:grpSpPr>
      <p:pic>
        <p:nvPicPr>
          <p:cNvPr id="12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2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2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2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28"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129"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3_Two Content">
    <p:bg>
      <p:bgPr>
        <a:solidFill>
          <a:srgbClr val="2B2551"/>
        </a:solidFill>
        <a:effectLst/>
      </p:bgPr>
    </p:bg>
    <p:spTree>
      <p:nvGrpSpPr>
        <p:cNvPr id="1" name=""/>
        <p:cNvGrpSpPr/>
        <p:nvPr/>
      </p:nvGrpSpPr>
      <p:grpSpPr>
        <a:xfrm>
          <a:off x="0" y="0"/>
          <a:ext cx="0" cy="0"/>
          <a:chOff x="0" y="0"/>
          <a:chExt cx="0" cy="0"/>
        </a:xfrm>
      </p:grpSpPr>
      <p:pic>
        <p:nvPicPr>
          <p:cNvPr id="13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3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3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4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41" name="Title Text"/>
          <p:cNvSpPr txBox="1">
            <a:spLocks noGrp="1"/>
          </p:cNvSpPr>
          <p:nvPr>
            <p:ph type="title"/>
          </p:nvPr>
        </p:nvSpPr>
        <p:spPr>
          <a:xfrm>
            <a:off x="1039653" y="1153987"/>
            <a:ext cx="10112696" cy="921255"/>
          </a:xfrm>
          <a:prstGeom prst="rect">
            <a:avLst/>
          </a:prstGeom>
        </p:spPr>
        <p:txBody>
          <a:bodyPr/>
          <a:lstStyle/>
          <a:p>
            <a:r>
              <a:t>Title Text</a:t>
            </a:r>
          </a:p>
        </p:txBody>
      </p:sp>
      <p:sp>
        <p:nvSpPr>
          <p:cNvPr id="142" name="Body Level One…"/>
          <p:cNvSpPr txBox="1">
            <a:spLocks noGrp="1"/>
          </p:cNvSpPr>
          <p:nvPr>
            <p:ph type="body" sz="half" idx="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2_Comparison">
    <p:bg>
      <p:bgPr>
        <a:solidFill>
          <a:srgbClr val="2B2551"/>
        </a:solidFill>
        <a:effectLst/>
      </p:bgPr>
    </p:bg>
    <p:spTree>
      <p:nvGrpSpPr>
        <p:cNvPr id="1" name=""/>
        <p:cNvGrpSpPr/>
        <p:nvPr/>
      </p:nvGrpSpPr>
      <p:grpSpPr>
        <a:xfrm>
          <a:off x="0" y="0"/>
          <a:ext cx="0" cy="0"/>
          <a:chOff x="0" y="0"/>
          <a:chExt cx="0" cy="0"/>
        </a:xfrm>
      </p:grpSpPr>
      <p:pic>
        <p:nvPicPr>
          <p:cNvPr id="150"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51"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52"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53"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54" name="Body Level One…"/>
          <p:cNvSpPr txBox="1">
            <a:spLocks noGrp="1"/>
          </p:cNvSpPr>
          <p:nvPr>
            <p:ph type="body" sz="quarter" idx="1"/>
          </p:nvPr>
        </p:nvSpPr>
        <p:spPr>
          <a:xfrm>
            <a:off x="1039652" y="1987368"/>
            <a:ext cx="4957923" cy="597100"/>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55" name="Text Placeholder 4"/>
          <p:cNvSpPr>
            <a:spLocks noGrp="1"/>
          </p:cNvSpPr>
          <p:nvPr>
            <p:ph type="body" sz="quarter" idx="21"/>
          </p:nvPr>
        </p:nvSpPr>
        <p:spPr>
          <a:xfrm>
            <a:off x="6172200" y="1987367"/>
            <a:ext cx="4980148" cy="601050"/>
          </a:xfrm>
          <a:prstGeom prst="rect">
            <a:avLst/>
          </a:prstGeom>
        </p:spPr>
        <p:txBody>
          <a:bodyPr anchor="b"/>
          <a:lstStyle/>
          <a:p>
            <a:pPr marL="0" indent="0">
              <a:buSzTx/>
              <a:buFontTx/>
              <a:buNone/>
              <a:defRPr sz="2400" b="1"/>
            </a:pPr>
            <a:endParaRPr/>
          </a:p>
        </p:txBody>
      </p:sp>
      <p:sp>
        <p:nvSpPr>
          <p:cNvPr id="156"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2_Title Only">
    <p:bg>
      <p:bgPr>
        <a:solidFill>
          <a:srgbClr val="2B2551"/>
        </a:solidFill>
        <a:effectLst/>
      </p:bgPr>
    </p:bg>
    <p:spTree>
      <p:nvGrpSpPr>
        <p:cNvPr id="1" name=""/>
        <p:cNvGrpSpPr/>
        <p:nvPr/>
      </p:nvGrpSpPr>
      <p:grpSpPr>
        <a:xfrm>
          <a:off x="0" y="0"/>
          <a:ext cx="0" cy="0"/>
          <a:chOff x="0" y="0"/>
          <a:chExt cx="0" cy="0"/>
        </a:xfrm>
      </p:grpSpPr>
      <p:pic>
        <p:nvPicPr>
          <p:cNvPr id="16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6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6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6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68"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1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2_Blank">
    <p:bg>
      <p:bgPr>
        <a:solidFill>
          <a:srgbClr val="2B2551"/>
        </a:solidFill>
        <a:effectLst/>
      </p:bgPr>
    </p:bg>
    <p:spTree>
      <p:nvGrpSpPr>
        <p:cNvPr id="1" name=""/>
        <p:cNvGrpSpPr/>
        <p:nvPr/>
      </p:nvGrpSpPr>
      <p:grpSpPr>
        <a:xfrm>
          <a:off x="0" y="0"/>
          <a:ext cx="0" cy="0"/>
          <a:chOff x="0" y="0"/>
          <a:chExt cx="0" cy="0"/>
        </a:xfrm>
      </p:grpSpPr>
      <p:pic>
        <p:nvPicPr>
          <p:cNvPr id="176"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77"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78"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79"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2_Content with Caption">
    <p:bg>
      <p:bgPr>
        <a:solidFill>
          <a:srgbClr val="2B2551"/>
        </a:solidFill>
        <a:effectLst/>
      </p:bgPr>
    </p:bg>
    <p:spTree>
      <p:nvGrpSpPr>
        <p:cNvPr id="1" name=""/>
        <p:cNvGrpSpPr/>
        <p:nvPr/>
      </p:nvGrpSpPr>
      <p:grpSpPr>
        <a:xfrm>
          <a:off x="0" y="0"/>
          <a:ext cx="0" cy="0"/>
          <a:chOff x="0" y="0"/>
          <a:chExt cx="0" cy="0"/>
        </a:xfrm>
      </p:grpSpPr>
      <p:pic>
        <p:nvPicPr>
          <p:cNvPr id="18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8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8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9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91" name="Title Text"/>
          <p:cNvSpPr txBox="1">
            <a:spLocks noGrp="1"/>
          </p:cNvSpPr>
          <p:nvPr>
            <p:ph type="title"/>
          </p:nvPr>
        </p:nvSpPr>
        <p:spPr>
          <a:xfrm>
            <a:off x="839787" y="702526"/>
            <a:ext cx="3932239" cy="1354874"/>
          </a:xfrm>
          <a:prstGeom prst="rect">
            <a:avLst/>
          </a:prstGeom>
        </p:spPr>
        <p:txBody>
          <a:bodyPr anchor="b"/>
          <a:lstStyle>
            <a:lvl1pPr>
              <a:defRPr sz="3200"/>
            </a:lvl1pPr>
          </a:lstStyle>
          <a:p>
            <a:r>
              <a:t>Title Text</a:t>
            </a:r>
          </a:p>
        </p:txBody>
      </p:sp>
      <p:sp>
        <p:nvSpPr>
          <p:cNvPr id="192" name="Body Level One…"/>
          <p:cNvSpPr txBox="1">
            <a:spLocks noGrp="1"/>
          </p:cNvSpPr>
          <p:nvPr>
            <p:ph type="body" sz="half" idx="1"/>
          </p:nvPr>
        </p:nvSpPr>
        <p:spPr>
          <a:xfrm>
            <a:off x="5185316" y="1304693"/>
            <a:ext cx="6170072" cy="4556358"/>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93"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1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2_Picture with Caption">
    <p:bg>
      <p:bgPr>
        <a:solidFill>
          <a:srgbClr val="2B2551"/>
        </a:solidFill>
        <a:effectLst/>
      </p:bgPr>
    </p:bg>
    <p:spTree>
      <p:nvGrpSpPr>
        <p:cNvPr id="1" name=""/>
        <p:cNvGrpSpPr/>
        <p:nvPr/>
      </p:nvGrpSpPr>
      <p:grpSpPr>
        <a:xfrm>
          <a:off x="0" y="0"/>
          <a:ext cx="0" cy="0"/>
          <a:chOff x="0" y="0"/>
          <a:chExt cx="0" cy="0"/>
        </a:xfrm>
      </p:grpSpPr>
      <p:pic>
        <p:nvPicPr>
          <p:cNvPr id="20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0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0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0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05"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206"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207"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1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2_Blue background">
    <p:bg>
      <p:bgPr>
        <a:solidFill>
          <a:srgbClr val="2B2551"/>
        </a:solidFill>
        <a:effectLst/>
      </p:bgPr>
    </p:bg>
    <p:spTree>
      <p:nvGrpSpPr>
        <p:cNvPr id="1" name=""/>
        <p:cNvGrpSpPr/>
        <p:nvPr/>
      </p:nvGrpSpPr>
      <p:grpSpPr>
        <a:xfrm>
          <a:off x="0" y="0"/>
          <a:ext cx="0" cy="0"/>
          <a:chOff x="0" y="0"/>
          <a:chExt cx="0" cy="0"/>
        </a:xfrm>
      </p:grpSpPr>
      <p:sp>
        <p:nvSpPr>
          <p:cNvPr id="215"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1_Title Slide">
    <p:bg>
      <p:bgPr>
        <a:solidFill>
          <a:srgbClr val="2B2551"/>
        </a:solidFill>
        <a:effectLst/>
      </p:bgPr>
    </p:bg>
    <p:spTree>
      <p:nvGrpSpPr>
        <p:cNvPr id="1" name=""/>
        <p:cNvGrpSpPr/>
        <p:nvPr/>
      </p:nvGrpSpPr>
      <p:grpSpPr>
        <a:xfrm>
          <a:off x="0" y="0"/>
          <a:ext cx="0" cy="0"/>
          <a:chOff x="0" y="0"/>
          <a:chExt cx="0" cy="0"/>
        </a:xfrm>
      </p:grpSpPr>
      <p:pic>
        <p:nvPicPr>
          <p:cNvPr id="222"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23"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24"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25"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26"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227"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_Title and Content">
    <p:bg>
      <p:bgPr>
        <a:solidFill>
          <a:srgbClr val="2B2551"/>
        </a:solidFill>
        <a:effectLst/>
      </p:bgPr>
    </p:bg>
    <p:spTree>
      <p:nvGrpSpPr>
        <p:cNvPr id="1" name=""/>
        <p:cNvGrpSpPr/>
        <p:nvPr/>
      </p:nvGrpSpPr>
      <p:grpSpPr>
        <a:xfrm>
          <a:off x="0" y="0"/>
          <a:ext cx="0" cy="0"/>
          <a:chOff x="0" y="0"/>
          <a:chExt cx="0" cy="0"/>
        </a:xfrm>
      </p:grpSpPr>
      <p:pic>
        <p:nvPicPr>
          <p:cNvPr id="23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3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3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3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39" name="Title Text"/>
          <p:cNvSpPr txBox="1">
            <a:spLocks noGrp="1"/>
          </p:cNvSpPr>
          <p:nvPr>
            <p:ph type="title"/>
          </p:nvPr>
        </p:nvSpPr>
        <p:spPr>
          <a:prstGeom prst="rect">
            <a:avLst/>
          </a:prstGeom>
        </p:spPr>
        <p:txBody>
          <a:bodyPr/>
          <a:lstStyle/>
          <a:p>
            <a:r>
              <a:t>Title Text</a:t>
            </a:r>
          </a:p>
        </p:txBody>
      </p:sp>
      <p:sp>
        <p:nvSpPr>
          <p:cNvPr id="24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Section Header">
    <p:bg>
      <p:bgPr>
        <a:solidFill>
          <a:srgbClr val="2B2551"/>
        </a:solidFill>
        <a:effectLst/>
      </p:bgPr>
    </p:bg>
    <p:spTree>
      <p:nvGrpSpPr>
        <p:cNvPr id="1" name=""/>
        <p:cNvGrpSpPr/>
        <p:nvPr/>
      </p:nvGrpSpPr>
      <p:grpSpPr>
        <a:xfrm>
          <a:off x="0" y="0"/>
          <a:ext cx="0" cy="0"/>
          <a:chOff x="0" y="0"/>
          <a:chExt cx="0" cy="0"/>
        </a:xfrm>
      </p:grpSpPr>
      <p:pic>
        <p:nvPicPr>
          <p:cNvPr id="24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4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5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5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52"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5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2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2_Two Content">
    <p:bg>
      <p:bgPr>
        <a:solidFill>
          <a:srgbClr val="2B2551"/>
        </a:solidFill>
        <a:effectLst/>
      </p:bgPr>
    </p:bg>
    <p:spTree>
      <p:nvGrpSpPr>
        <p:cNvPr id="1" name=""/>
        <p:cNvGrpSpPr/>
        <p:nvPr/>
      </p:nvGrpSpPr>
      <p:grpSpPr>
        <a:xfrm>
          <a:off x="0" y="0"/>
          <a:ext cx="0" cy="0"/>
          <a:chOff x="0" y="0"/>
          <a:chExt cx="0" cy="0"/>
        </a:xfrm>
      </p:grpSpPr>
      <p:pic>
        <p:nvPicPr>
          <p:cNvPr id="26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6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6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6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65" name="Title Text"/>
          <p:cNvSpPr txBox="1">
            <a:spLocks noGrp="1"/>
          </p:cNvSpPr>
          <p:nvPr>
            <p:ph type="title"/>
          </p:nvPr>
        </p:nvSpPr>
        <p:spPr>
          <a:xfrm>
            <a:off x="1039653" y="1153987"/>
            <a:ext cx="10112696" cy="921255"/>
          </a:xfrm>
          <a:prstGeom prst="rect">
            <a:avLst/>
          </a:prstGeom>
        </p:spPr>
        <p:txBody>
          <a:bodyPr/>
          <a:lstStyle/>
          <a:p>
            <a:r>
              <a:t>Title Text</a:t>
            </a:r>
          </a:p>
        </p:txBody>
      </p:sp>
      <p:sp>
        <p:nvSpPr>
          <p:cNvPr id="266" name="Body Level One…"/>
          <p:cNvSpPr txBox="1">
            <a:spLocks noGrp="1"/>
          </p:cNvSpPr>
          <p:nvPr>
            <p:ph type="body" sz="half" idx="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1_Comparison">
    <p:bg>
      <p:bgPr>
        <a:solidFill>
          <a:srgbClr val="2B2551"/>
        </a:solidFill>
        <a:effectLst/>
      </p:bgPr>
    </p:bg>
    <p:spTree>
      <p:nvGrpSpPr>
        <p:cNvPr id="1" name=""/>
        <p:cNvGrpSpPr/>
        <p:nvPr/>
      </p:nvGrpSpPr>
      <p:grpSpPr>
        <a:xfrm>
          <a:off x="0" y="0"/>
          <a:ext cx="0" cy="0"/>
          <a:chOff x="0" y="0"/>
          <a:chExt cx="0" cy="0"/>
        </a:xfrm>
      </p:grpSpPr>
      <p:pic>
        <p:nvPicPr>
          <p:cNvPr id="27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7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7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7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78" name="Body Level One…"/>
          <p:cNvSpPr txBox="1">
            <a:spLocks noGrp="1"/>
          </p:cNvSpPr>
          <p:nvPr>
            <p:ph type="body" sz="quarter" idx="1"/>
          </p:nvPr>
        </p:nvSpPr>
        <p:spPr>
          <a:xfrm>
            <a:off x="1039652" y="1987368"/>
            <a:ext cx="4957923" cy="597100"/>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79" name="Text Placeholder 4"/>
          <p:cNvSpPr>
            <a:spLocks noGrp="1"/>
          </p:cNvSpPr>
          <p:nvPr>
            <p:ph type="body" sz="quarter" idx="21"/>
          </p:nvPr>
        </p:nvSpPr>
        <p:spPr>
          <a:xfrm>
            <a:off x="6172200" y="1987367"/>
            <a:ext cx="4980148" cy="601050"/>
          </a:xfrm>
          <a:prstGeom prst="rect">
            <a:avLst/>
          </a:prstGeom>
        </p:spPr>
        <p:txBody>
          <a:bodyPr anchor="b"/>
          <a:lstStyle/>
          <a:p>
            <a:pPr marL="0" indent="0">
              <a:buSzTx/>
              <a:buFontTx/>
              <a:buNone/>
              <a:defRPr sz="2400" b="1"/>
            </a:pPr>
            <a:endParaRPr/>
          </a:p>
        </p:txBody>
      </p:sp>
      <p:sp>
        <p:nvSpPr>
          <p:cNvPr id="280"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2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_Title Only">
    <p:bg>
      <p:bgPr>
        <a:solidFill>
          <a:srgbClr val="2B2551"/>
        </a:solidFill>
        <a:effectLst/>
      </p:bgPr>
    </p:bg>
    <p:spTree>
      <p:nvGrpSpPr>
        <p:cNvPr id="1" name=""/>
        <p:cNvGrpSpPr/>
        <p:nvPr/>
      </p:nvGrpSpPr>
      <p:grpSpPr>
        <a:xfrm>
          <a:off x="0" y="0"/>
          <a:ext cx="0" cy="0"/>
          <a:chOff x="0" y="0"/>
          <a:chExt cx="0" cy="0"/>
        </a:xfrm>
      </p:grpSpPr>
      <p:pic>
        <p:nvPicPr>
          <p:cNvPr id="28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8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9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9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92"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2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Blank">
    <p:bg>
      <p:bgPr>
        <a:solidFill>
          <a:srgbClr val="2B2551"/>
        </a:solidFill>
        <a:effectLst/>
      </p:bgPr>
    </p:bg>
    <p:spTree>
      <p:nvGrpSpPr>
        <p:cNvPr id="1" name=""/>
        <p:cNvGrpSpPr/>
        <p:nvPr/>
      </p:nvGrpSpPr>
      <p:grpSpPr>
        <a:xfrm>
          <a:off x="0" y="0"/>
          <a:ext cx="0" cy="0"/>
          <a:chOff x="0" y="0"/>
          <a:chExt cx="0" cy="0"/>
        </a:xfrm>
      </p:grpSpPr>
      <p:pic>
        <p:nvPicPr>
          <p:cNvPr id="300"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01"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02"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03"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Content with Caption">
    <p:bg>
      <p:bgPr>
        <a:solidFill>
          <a:srgbClr val="2B2551"/>
        </a:solidFill>
        <a:effectLst/>
      </p:bgPr>
    </p:bg>
    <p:spTree>
      <p:nvGrpSpPr>
        <p:cNvPr id="1" name=""/>
        <p:cNvGrpSpPr/>
        <p:nvPr/>
      </p:nvGrpSpPr>
      <p:grpSpPr>
        <a:xfrm>
          <a:off x="0" y="0"/>
          <a:ext cx="0" cy="0"/>
          <a:chOff x="0" y="0"/>
          <a:chExt cx="0" cy="0"/>
        </a:xfrm>
      </p:grpSpPr>
      <p:pic>
        <p:nvPicPr>
          <p:cNvPr id="31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1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1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1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15" name="Title Text"/>
          <p:cNvSpPr txBox="1">
            <a:spLocks noGrp="1"/>
          </p:cNvSpPr>
          <p:nvPr>
            <p:ph type="title"/>
          </p:nvPr>
        </p:nvSpPr>
        <p:spPr>
          <a:xfrm>
            <a:off x="839787" y="702526"/>
            <a:ext cx="3932239" cy="1354874"/>
          </a:xfrm>
          <a:prstGeom prst="rect">
            <a:avLst/>
          </a:prstGeom>
        </p:spPr>
        <p:txBody>
          <a:bodyPr anchor="b"/>
          <a:lstStyle>
            <a:lvl1pPr>
              <a:defRPr sz="3200"/>
            </a:lvl1pPr>
          </a:lstStyle>
          <a:p>
            <a:r>
              <a:t>Title Text</a:t>
            </a:r>
          </a:p>
        </p:txBody>
      </p:sp>
      <p:sp>
        <p:nvSpPr>
          <p:cNvPr id="316" name="Body Level One…"/>
          <p:cNvSpPr txBox="1">
            <a:spLocks noGrp="1"/>
          </p:cNvSpPr>
          <p:nvPr>
            <p:ph type="body" sz="half" idx="1"/>
          </p:nvPr>
        </p:nvSpPr>
        <p:spPr>
          <a:xfrm>
            <a:off x="5185316" y="1304693"/>
            <a:ext cx="6170072" cy="4556358"/>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317"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3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Picture with Caption">
    <p:bg>
      <p:bgPr>
        <a:solidFill>
          <a:srgbClr val="2B2551"/>
        </a:solidFill>
        <a:effectLst/>
      </p:bgPr>
    </p:bg>
    <p:spTree>
      <p:nvGrpSpPr>
        <p:cNvPr id="1" name=""/>
        <p:cNvGrpSpPr/>
        <p:nvPr/>
      </p:nvGrpSpPr>
      <p:grpSpPr>
        <a:xfrm>
          <a:off x="0" y="0"/>
          <a:ext cx="0" cy="0"/>
          <a:chOff x="0" y="0"/>
          <a:chExt cx="0" cy="0"/>
        </a:xfrm>
      </p:grpSpPr>
      <p:pic>
        <p:nvPicPr>
          <p:cNvPr id="32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2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2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2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29"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330"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331"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3_Section Header">
    <p:spTree>
      <p:nvGrpSpPr>
        <p:cNvPr id="1" name=""/>
        <p:cNvGrpSpPr/>
        <p:nvPr/>
      </p:nvGrpSpPr>
      <p:grpSpPr>
        <a:xfrm>
          <a:off x="0" y="0"/>
          <a:ext cx="0" cy="0"/>
          <a:chOff x="0" y="0"/>
          <a:chExt cx="0" cy="0"/>
        </a:xfrm>
      </p:grpSpPr>
      <p:sp>
        <p:nvSpPr>
          <p:cNvPr id="27"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1_Blue background">
    <p:bg>
      <p:bgPr>
        <a:solidFill>
          <a:srgbClr val="2B2551"/>
        </a:solidFill>
        <a:effectLst/>
      </p:bgPr>
    </p:bg>
    <p:spTree>
      <p:nvGrpSpPr>
        <p:cNvPr id="1" name=""/>
        <p:cNvGrpSpPr/>
        <p:nvPr/>
      </p:nvGrpSpPr>
      <p:grpSpPr>
        <a:xfrm>
          <a:off x="0" y="0"/>
          <a:ext cx="0" cy="0"/>
          <a:chOff x="0" y="0"/>
          <a:chExt cx="0" cy="0"/>
        </a:xfrm>
      </p:grpSpPr>
      <p:sp>
        <p:nvSpPr>
          <p:cNvPr id="339"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Slide">
    <p:bg>
      <p:bgPr>
        <a:solidFill>
          <a:srgbClr val="2B2551"/>
        </a:solidFill>
        <a:effectLst/>
      </p:bgPr>
    </p:bg>
    <p:spTree>
      <p:nvGrpSpPr>
        <p:cNvPr id="1" name=""/>
        <p:cNvGrpSpPr/>
        <p:nvPr/>
      </p:nvGrpSpPr>
      <p:grpSpPr>
        <a:xfrm>
          <a:off x="0" y="0"/>
          <a:ext cx="0" cy="0"/>
          <a:chOff x="0" y="0"/>
          <a:chExt cx="0" cy="0"/>
        </a:xfrm>
      </p:grpSpPr>
      <p:pic>
        <p:nvPicPr>
          <p:cNvPr id="346"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47"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48"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49"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50"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351"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3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2B2551"/>
        </a:solidFill>
        <a:effectLst/>
      </p:bgPr>
    </p:bg>
    <p:spTree>
      <p:nvGrpSpPr>
        <p:cNvPr id="1" name=""/>
        <p:cNvGrpSpPr/>
        <p:nvPr/>
      </p:nvGrpSpPr>
      <p:grpSpPr>
        <a:xfrm>
          <a:off x="0" y="0"/>
          <a:ext cx="0" cy="0"/>
          <a:chOff x="0" y="0"/>
          <a:chExt cx="0" cy="0"/>
        </a:xfrm>
      </p:grpSpPr>
      <p:pic>
        <p:nvPicPr>
          <p:cNvPr id="359"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60"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61"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62"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63" name="Title Text"/>
          <p:cNvSpPr txBox="1">
            <a:spLocks noGrp="1"/>
          </p:cNvSpPr>
          <p:nvPr>
            <p:ph type="title"/>
          </p:nvPr>
        </p:nvSpPr>
        <p:spPr>
          <a:prstGeom prst="rect">
            <a:avLst/>
          </a:prstGeom>
        </p:spPr>
        <p:txBody>
          <a:bodyPr/>
          <a:lstStyle/>
          <a:p>
            <a:r>
              <a:t>Title Text</a:t>
            </a:r>
          </a:p>
        </p:txBody>
      </p:sp>
      <p:sp>
        <p:nvSpPr>
          <p:cNvPr id="36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Section Header">
    <p:bg>
      <p:bgPr>
        <a:solidFill>
          <a:srgbClr val="2B2551"/>
        </a:solidFill>
        <a:effectLst/>
      </p:bgPr>
    </p:bg>
    <p:spTree>
      <p:nvGrpSpPr>
        <p:cNvPr id="1" name=""/>
        <p:cNvGrpSpPr/>
        <p:nvPr/>
      </p:nvGrpSpPr>
      <p:grpSpPr>
        <a:xfrm>
          <a:off x="0" y="0"/>
          <a:ext cx="0" cy="0"/>
          <a:chOff x="0" y="0"/>
          <a:chExt cx="0" cy="0"/>
        </a:xfrm>
      </p:grpSpPr>
      <p:pic>
        <p:nvPicPr>
          <p:cNvPr id="372"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73"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74"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75"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76"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77"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3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385" name="Title Text"/>
          <p:cNvSpPr txBox="1">
            <a:spLocks noGrp="1"/>
          </p:cNvSpPr>
          <p:nvPr>
            <p:ph type="title"/>
          </p:nvPr>
        </p:nvSpPr>
        <p:spPr>
          <a:xfrm>
            <a:off x="1039653" y="1153987"/>
            <a:ext cx="10112696" cy="921255"/>
          </a:xfrm>
          <a:prstGeom prst="rect">
            <a:avLst/>
          </a:prstGeom>
        </p:spPr>
        <p:txBody>
          <a:bodyPr/>
          <a:lstStyle/>
          <a:p>
            <a:r>
              <a:t>Title Text</a:t>
            </a:r>
          </a:p>
        </p:txBody>
      </p:sp>
      <p:sp>
        <p:nvSpPr>
          <p:cNvPr id="386" name="Body Level One…"/>
          <p:cNvSpPr txBox="1">
            <a:spLocks noGrp="1"/>
          </p:cNvSpPr>
          <p:nvPr>
            <p:ph type="body" sz="half" idx="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omparison">
    <p:bg>
      <p:bgPr>
        <a:solidFill>
          <a:srgbClr val="2B2551"/>
        </a:solidFill>
        <a:effectLst/>
      </p:bgPr>
    </p:bg>
    <p:spTree>
      <p:nvGrpSpPr>
        <p:cNvPr id="1" name=""/>
        <p:cNvGrpSpPr/>
        <p:nvPr/>
      </p:nvGrpSpPr>
      <p:grpSpPr>
        <a:xfrm>
          <a:off x="0" y="0"/>
          <a:ext cx="0" cy="0"/>
          <a:chOff x="0" y="0"/>
          <a:chExt cx="0" cy="0"/>
        </a:xfrm>
      </p:grpSpPr>
      <p:pic>
        <p:nvPicPr>
          <p:cNvPr id="39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9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9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9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98" name="Body Level One…"/>
          <p:cNvSpPr txBox="1">
            <a:spLocks noGrp="1"/>
          </p:cNvSpPr>
          <p:nvPr>
            <p:ph type="body" sz="quarter" idx="1"/>
          </p:nvPr>
        </p:nvSpPr>
        <p:spPr>
          <a:xfrm>
            <a:off x="1039652" y="1987368"/>
            <a:ext cx="4957923" cy="597100"/>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399" name="Text Placeholder 4"/>
          <p:cNvSpPr>
            <a:spLocks noGrp="1"/>
          </p:cNvSpPr>
          <p:nvPr>
            <p:ph type="body" sz="quarter" idx="21"/>
          </p:nvPr>
        </p:nvSpPr>
        <p:spPr>
          <a:xfrm>
            <a:off x="6172200" y="1987367"/>
            <a:ext cx="4980148" cy="601050"/>
          </a:xfrm>
          <a:prstGeom prst="rect">
            <a:avLst/>
          </a:prstGeom>
        </p:spPr>
        <p:txBody>
          <a:bodyPr anchor="b"/>
          <a:lstStyle/>
          <a:p>
            <a:pPr marL="0" indent="0">
              <a:buSzTx/>
              <a:buFontTx/>
              <a:buNone/>
              <a:defRPr sz="2400" b="1"/>
            </a:pPr>
            <a:endParaRPr/>
          </a:p>
        </p:txBody>
      </p:sp>
      <p:sp>
        <p:nvSpPr>
          <p:cNvPr id="400"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4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Only">
    <p:bg>
      <p:bgPr>
        <a:solidFill>
          <a:srgbClr val="2B2551"/>
        </a:solidFill>
        <a:effectLst/>
      </p:bgPr>
    </p:bg>
    <p:spTree>
      <p:nvGrpSpPr>
        <p:cNvPr id="1" name=""/>
        <p:cNvGrpSpPr/>
        <p:nvPr/>
      </p:nvGrpSpPr>
      <p:grpSpPr>
        <a:xfrm>
          <a:off x="0" y="0"/>
          <a:ext cx="0" cy="0"/>
          <a:chOff x="0" y="0"/>
          <a:chExt cx="0" cy="0"/>
        </a:xfrm>
      </p:grpSpPr>
      <p:pic>
        <p:nvPicPr>
          <p:cNvPr id="40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40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41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41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412"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4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Blank">
    <p:bg>
      <p:bgPr>
        <a:solidFill>
          <a:srgbClr val="2B2551"/>
        </a:solidFill>
        <a:effectLst/>
      </p:bgPr>
    </p:bg>
    <p:spTree>
      <p:nvGrpSpPr>
        <p:cNvPr id="1" name=""/>
        <p:cNvGrpSpPr/>
        <p:nvPr/>
      </p:nvGrpSpPr>
      <p:grpSpPr>
        <a:xfrm>
          <a:off x="0" y="0"/>
          <a:ext cx="0" cy="0"/>
          <a:chOff x="0" y="0"/>
          <a:chExt cx="0" cy="0"/>
        </a:xfrm>
      </p:grpSpPr>
      <p:pic>
        <p:nvPicPr>
          <p:cNvPr id="420"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421"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422"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423"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4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ontent with Caption">
    <p:bg>
      <p:bgPr>
        <a:solidFill>
          <a:srgbClr val="2B2551"/>
        </a:solidFill>
        <a:effectLst/>
      </p:bgPr>
    </p:bg>
    <p:spTree>
      <p:nvGrpSpPr>
        <p:cNvPr id="1" name=""/>
        <p:cNvGrpSpPr/>
        <p:nvPr/>
      </p:nvGrpSpPr>
      <p:grpSpPr>
        <a:xfrm>
          <a:off x="0" y="0"/>
          <a:ext cx="0" cy="0"/>
          <a:chOff x="0" y="0"/>
          <a:chExt cx="0" cy="0"/>
        </a:xfrm>
      </p:grpSpPr>
      <p:pic>
        <p:nvPicPr>
          <p:cNvPr id="43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43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43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43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435" name="Title Text"/>
          <p:cNvSpPr txBox="1">
            <a:spLocks noGrp="1"/>
          </p:cNvSpPr>
          <p:nvPr>
            <p:ph type="title"/>
          </p:nvPr>
        </p:nvSpPr>
        <p:spPr>
          <a:xfrm>
            <a:off x="839787" y="702526"/>
            <a:ext cx="3932239" cy="1354874"/>
          </a:xfrm>
          <a:prstGeom prst="rect">
            <a:avLst/>
          </a:prstGeom>
        </p:spPr>
        <p:txBody>
          <a:bodyPr anchor="b"/>
          <a:lstStyle>
            <a:lvl1pPr>
              <a:defRPr sz="3200"/>
            </a:lvl1pPr>
          </a:lstStyle>
          <a:p>
            <a:r>
              <a:t>Title Text</a:t>
            </a:r>
          </a:p>
        </p:txBody>
      </p:sp>
      <p:sp>
        <p:nvSpPr>
          <p:cNvPr id="436" name="Body Level One…"/>
          <p:cNvSpPr txBox="1">
            <a:spLocks noGrp="1"/>
          </p:cNvSpPr>
          <p:nvPr>
            <p:ph type="body" sz="half" idx="1"/>
          </p:nvPr>
        </p:nvSpPr>
        <p:spPr>
          <a:xfrm>
            <a:off x="5185316" y="1304693"/>
            <a:ext cx="6170072" cy="4556358"/>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437"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4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Picture with Caption">
    <p:bg>
      <p:bgPr>
        <a:solidFill>
          <a:srgbClr val="2B2551"/>
        </a:solidFill>
        <a:effectLst/>
      </p:bgPr>
    </p:bg>
    <p:spTree>
      <p:nvGrpSpPr>
        <p:cNvPr id="1" name=""/>
        <p:cNvGrpSpPr/>
        <p:nvPr/>
      </p:nvGrpSpPr>
      <p:grpSpPr>
        <a:xfrm>
          <a:off x="0" y="0"/>
          <a:ext cx="0" cy="0"/>
          <a:chOff x="0" y="0"/>
          <a:chExt cx="0" cy="0"/>
        </a:xfrm>
      </p:grpSpPr>
      <p:pic>
        <p:nvPicPr>
          <p:cNvPr id="44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44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44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44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449"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450"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451"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4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Blue background">
    <p:bg>
      <p:bgPr>
        <a:solidFill>
          <a:srgbClr val="2B2551"/>
        </a:solidFill>
        <a:effectLst/>
      </p:bgPr>
    </p:bg>
    <p:spTree>
      <p:nvGrpSpPr>
        <p:cNvPr id="1" name=""/>
        <p:cNvGrpSpPr/>
        <p:nvPr/>
      </p:nvGrpSpPr>
      <p:grpSpPr>
        <a:xfrm>
          <a:off x="0" y="0"/>
          <a:ext cx="0" cy="0"/>
          <a:chOff x="0" y="0"/>
          <a:chExt cx="0" cy="0"/>
        </a:xfrm>
      </p:grpSpPr>
      <p:sp>
        <p:nvSpPr>
          <p:cNvPr id="459"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78B4-4C54-AF5B-2929-7967B5D72587}"/>
              </a:ext>
            </a:extLst>
          </p:cNvPr>
          <p:cNvSpPr>
            <a:spLocks noGrp="1"/>
          </p:cNvSpPr>
          <p:nvPr>
            <p:ph type="title"/>
          </p:nvPr>
        </p:nvSpPr>
        <p:spPr>
          <a:xfrm>
            <a:off x="1039653" y="1153987"/>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E1BF71-B4F8-FDC2-D3CE-E4B9824A5AE0}"/>
              </a:ext>
            </a:extLst>
          </p:cNvPr>
          <p:cNvSpPr>
            <a:spLocks noGrp="1"/>
          </p:cNvSpPr>
          <p:nvPr>
            <p:ph sz="half" idx="1"/>
          </p:nvPr>
        </p:nvSpPr>
        <p:spPr>
          <a:xfrm>
            <a:off x="1039653" y="2087362"/>
            <a:ext cx="4919546" cy="408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507F9-B1BA-85ED-15EE-A276F4A78836}"/>
              </a:ext>
            </a:extLst>
          </p:cNvPr>
          <p:cNvSpPr>
            <a:spLocks noGrp="1"/>
          </p:cNvSpPr>
          <p:nvPr>
            <p:ph sz="half" idx="2"/>
          </p:nvPr>
        </p:nvSpPr>
        <p:spPr>
          <a:xfrm>
            <a:off x="6232802" y="2087362"/>
            <a:ext cx="4919546" cy="4089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B9351-FBE6-F588-FD07-6D67A654539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9315B8-57CD-1150-8FD7-9FACD21734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19A3-55D2-9FA5-AA5A-7331BF601B9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87144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3_Comparison">
    <p:spTree>
      <p:nvGrpSpPr>
        <p:cNvPr id="1" name=""/>
        <p:cNvGrpSpPr/>
        <p:nvPr/>
      </p:nvGrpSpPr>
      <p:grpSpPr>
        <a:xfrm>
          <a:off x="0" y="0"/>
          <a:ext cx="0" cy="0"/>
          <a:chOff x="0" y="0"/>
          <a:chExt cx="0" cy="0"/>
        </a:xfrm>
      </p:grpSpPr>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3_Content with Caption">
    <p:bg>
      <p:bgPr>
        <a:solidFill>
          <a:srgbClr val="2B2551"/>
        </a:solidFill>
        <a:effectLst/>
      </p:bgPr>
    </p:bg>
    <p:spTree>
      <p:nvGrpSpPr>
        <p:cNvPr id="1" name=""/>
        <p:cNvGrpSpPr/>
        <p:nvPr/>
      </p:nvGrpSpPr>
      <p:grpSpPr>
        <a:xfrm>
          <a:off x="0" y="0"/>
          <a:ext cx="0" cy="0"/>
          <a:chOff x="0" y="0"/>
          <a:chExt cx="0" cy="0"/>
        </a:xfrm>
      </p:grpSpPr>
      <p:pic>
        <p:nvPicPr>
          <p:cNvPr id="63"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64"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65"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66"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67" name="Title Text"/>
          <p:cNvSpPr txBox="1">
            <a:spLocks noGrp="1"/>
          </p:cNvSpPr>
          <p:nvPr>
            <p:ph type="title"/>
          </p:nvPr>
        </p:nvSpPr>
        <p:spPr>
          <a:xfrm>
            <a:off x="839787" y="702526"/>
            <a:ext cx="3932239" cy="1354874"/>
          </a:xfrm>
          <a:prstGeom prst="rect">
            <a:avLst/>
          </a:prstGeom>
        </p:spPr>
        <p:txBody>
          <a:bodyPr anchor="b"/>
          <a:lstStyle>
            <a:lvl1pPr>
              <a:defRPr sz="3200"/>
            </a:lvl1pPr>
          </a:lstStyle>
          <a:p>
            <a:r>
              <a:t>Title Text</a:t>
            </a:r>
          </a:p>
        </p:txBody>
      </p:sp>
      <p:sp>
        <p:nvSpPr>
          <p:cNvPr id="68" name="Body Level One…"/>
          <p:cNvSpPr txBox="1">
            <a:spLocks noGrp="1"/>
          </p:cNvSpPr>
          <p:nvPr>
            <p:ph type="body" sz="half" idx="1"/>
          </p:nvPr>
        </p:nvSpPr>
        <p:spPr>
          <a:xfrm>
            <a:off x="5185316" y="1304693"/>
            <a:ext cx="6170072" cy="4556358"/>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6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3_Picture with Caption">
    <p:bg>
      <p:bgPr>
        <a:solidFill>
          <a:srgbClr val="2B2551"/>
        </a:solidFill>
        <a:effectLst/>
      </p:bgPr>
    </p:bg>
    <p:spTree>
      <p:nvGrpSpPr>
        <p:cNvPr id="1" name=""/>
        <p:cNvGrpSpPr/>
        <p:nvPr/>
      </p:nvGrpSpPr>
      <p:grpSpPr>
        <a:xfrm>
          <a:off x="0" y="0"/>
          <a:ext cx="0" cy="0"/>
          <a:chOff x="0" y="0"/>
          <a:chExt cx="0" cy="0"/>
        </a:xfrm>
      </p:grpSpPr>
      <p:pic>
        <p:nvPicPr>
          <p:cNvPr id="7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7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7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8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81"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2"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3"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049144" y="2007218"/>
            <a:ext cx="10093712" cy="41697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039653" y="1064778"/>
            <a:ext cx="10112696" cy="92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4" name="Slide Number"/>
          <p:cNvSpPr txBox="1">
            <a:spLocks noGrp="1"/>
          </p:cNvSpPr>
          <p:nvPr>
            <p:ph type="sldNum" sz="quarter" idx="2"/>
          </p:nvPr>
        </p:nvSpPr>
        <p:spPr>
          <a:xfrm>
            <a:off x="10884232" y="6414758"/>
            <a:ext cx="258625" cy="248306"/>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0.png"/><Relationship Id="rId5" Type="http://schemas.openxmlformats.org/officeDocument/2006/relationships/image" Target="../media/image4.png"/><Relationship Id="rId10" Type="http://schemas.openxmlformats.org/officeDocument/2006/relationships/customXml" Target="../ink/ink18.xml"/><Relationship Id="rId4" Type="http://schemas.openxmlformats.org/officeDocument/2006/relationships/image" Target="../media/image2.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customXml" Target="../ink/ink19.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customXml" Target="../ink/ink20.xml"/><Relationship Id="rId4" Type="http://schemas.openxmlformats.org/officeDocument/2006/relationships/image" Target="../media/image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customXml" Target="../ink/ink21.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customXml" Target="../ink/ink22.xml"/><Relationship Id="rId4" Type="http://schemas.openxmlformats.org/officeDocument/2006/relationships/image" Target="../media/image2.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customXml" Target="../ink/ink23.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customXml" Target="../ink/ink24.xml"/><Relationship Id="rId4" Type="http://schemas.openxmlformats.org/officeDocument/2006/relationships/image" Target="../media/image2.pn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customXml" Target="../ink/ink25.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5.png"/><Relationship Id="rId5" Type="http://schemas.openxmlformats.org/officeDocument/2006/relationships/image" Target="../media/image4.png"/><Relationship Id="rId10" Type="http://schemas.openxmlformats.org/officeDocument/2006/relationships/customXml" Target="../ink/ink26.xml"/><Relationship Id="rId4" Type="http://schemas.openxmlformats.org/officeDocument/2006/relationships/image" Target="../media/image2.pn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customXml" Target="../ink/ink27.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0.png"/><Relationship Id="rId5" Type="http://schemas.openxmlformats.org/officeDocument/2006/relationships/image" Target="../media/image4.png"/><Relationship Id="rId10" Type="http://schemas.openxmlformats.org/officeDocument/2006/relationships/customXml" Target="../ink/ink28.xml"/><Relationship Id="rId4" Type="http://schemas.openxmlformats.org/officeDocument/2006/relationships/image" Target="../media/image2.png"/><Relationship Id="rId9" Type="http://schemas.openxmlformats.org/officeDocument/2006/relationships/image" Target="../media/image170.png"/></Relationships>
</file>

<file path=ppt/slides/_rels/slide16.xml.rels><?xml version="1.0" encoding="UTF-8" standalone="yes"?>
<Relationships xmlns="http://schemas.openxmlformats.org/package/2006/relationships"><Relationship Id="rId8" Type="http://schemas.openxmlformats.org/officeDocument/2006/relationships/customXml" Target="../ink/ink29.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0.png"/><Relationship Id="rId5" Type="http://schemas.openxmlformats.org/officeDocument/2006/relationships/image" Target="../media/image4.png"/><Relationship Id="rId10" Type="http://schemas.openxmlformats.org/officeDocument/2006/relationships/customXml" Target="../ink/ink30.xml"/><Relationship Id="rId4" Type="http://schemas.openxmlformats.org/officeDocument/2006/relationships/image" Target="../media/image2.png"/><Relationship Id="rId9" Type="http://schemas.openxmlformats.org/officeDocument/2006/relationships/image" Target="../media/image170.png"/></Relationships>
</file>

<file path=ppt/slides/_rels/slide17.xml.rels><?xml version="1.0" encoding="UTF-8" standalone="yes"?>
<Relationships xmlns="http://schemas.openxmlformats.org/package/2006/relationships"><Relationship Id="rId8" Type="http://schemas.openxmlformats.org/officeDocument/2006/relationships/customXml" Target="../ink/ink31.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0.png"/><Relationship Id="rId5" Type="http://schemas.openxmlformats.org/officeDocument/2006/relationships/image" Target="../media/image4.png"/><Relationship Id="rId10" Type="http://schemas.openxmlformats.org/officeDocument/2006/relationships/customXml" Target="../ink/ink32.xml"/><Relationship Id="rId4" Type="http://schemas.openxmlformats.org/officeDocument/2006/relationships/image" Target="../media/image2.png"/><Relationship Id="rId9" Type="http://schemas.openxmlformats.org/officeDocument/2006/relationships/image" Target="../media/image170.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4.xml"/><Relationship Id="rId6" Type="http://schemas.openxmlformats.org/officeDocument/2006/relationships/image" Target="../media/image9.png"/><Relationship Id="rId11" Type="http://schemas.openxmlformats.org/officeDocument/2006/relationships/customXml" Target="../ink/ink2.xml"/><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customXml" Target="../ink/ink4.xml"/><Relationship Id="rId4" Type="http://schemas.openxmlformats.org/officeDocument/2006/relationships/image" Target="../media/image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0.png"/><Relationship Id="rId5" Type="http://schemas.openxmlformats.org/officeDocument/2006/relationships/image" Target="../media/image4.png"/><Relationship Id="rId10" Type="http://schemas.openxmlformats.org/officeDocument/2006/relationships/customXml" Target="../ink/ink6.xml"/><Relationship Id="rId4" Type="http://schemas.openxmlformats.org/officeDocument/2006/relationships/image" Target="../media/image2.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0.png"/><Relationship Id="rId5" Type="http://schemas.openxmlformats.org/officeDocument/2006/relationships/image" Target="../media/image4.png"/><Relationship Id="rId10" Type="http://schemas.openxmlformats.org/officeDocument/2006/relationships/customXml" Target="../ink/ink8.xml"/><Relationship Id="rId4" Type="http://schemas.openxmlformats.org/officeDocument/2006/relationships/image" Target="../media/image2.png"/><Relationship Id="rId9" Type="http://schemas.openxmlformats.org/officeDocument/2006/relationships/image" Target="../media/image170.png"/></Relationships>
</file>

<file path=ppt/slides/_rels/slide6.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9.png"/><Relationship Id="rId11" Type="http://schemas.openxmlformats.org/officeDocument/2006/relationships/image" Target="../media/image15.png"/><Relationship Id="rId5" Type="http://schemas.openxmlformats.org/officeDocument/2006/relationships/image" Target="../media/image4.png"/><Relationship Id="rId10" Type="http://schemas.openxmlformats.org/officeDocument/2006/relationships/customXml" Target="../ink/ink10.xml"/><Relationship Id="rId4" Type="http://schemas.openxmlformats.org/officeDocument/2006/relationships/image" Target="../media/image2.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0.png"/><Relationship Id="rId5" Type="http://schemas.openxmlformats.org/officeDocument/2006/relationships/image" Target="../media/image4.png"/><Relationship Id="rId10" Type="http://schemas.openxmlformats.org/officeDocument/2006/relationships/customXml" Target="../ink/ink12.xml"/><Relationship Id="rId4" Type="http://schemas.openxmlformats.org/officeDocument/2006/relationships/image" Target="../media/image2.png"/><Relationship Id="rId9" Type="http://schemas.openxmlformats.org/officeDocument/2006/relationships/image" Target="../media/image170.png"/></Relationships>
</file>

<file path=ppt/slides/_rels/slide8.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0.png"/><Relationship Id="rId5" Type="http://schemas.openxmlformats.org/officeDocument/2006/relationships/image" Target="../media/image4.png"/><Relationship Id="rId10" Type="http://schemas.openxmlformats.org/officeDocument/2006/relationships/customXml" Target="../ink/ink14.xml"/><Relationship Id="rId4" Type="http://schemas.openxmlformats.org/officeDocument/2006/relationships/image" Target="../media/image2.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customXml" Target="../ink/ink16.xml"/><Relationship Id="rId4" Type="http://schemas.openxmlformats.org/officeDocument/2006/relationships/image" Target="../media/image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itting at a desk using a computer&#10;&#10;Description automatically generated">
            <a:extLst>
              <a:ext uri="{FF2B5EF4-FFF2-40B4-BE49-F238E27FC236}">
                <a16:creationId xmlns:a16="http://schemas.microsoft.com/office/drawing/2014/main" id="{6E8DDA74-8630-43BB-E564-7470D2C1DFC0}"/>
              </a:ext>
            </a:extLst>
          </p:cNvPr>
          <p:cNvPicPr>
            <a:picLocks noChangeAspect="1"/>
          </p:cNvPicPr>
          <p:nvPr/>
        </p:nvPicPr>
        <p:blipFill rotWithShape="1">
          <a:blip r:embed="rId2"/>
          <a:srcRect l="28" t="125" r="5881" b="35700"/>
          <a:stretch/>
        </p:blipFill>
        <p:spPr>
          <a:xfrm>
            <a:off x="-2985" y="1339747"/>
            <a:ext cx="12225969" cy="5533684"/>
          </a:xfrm>
          <a:prstGeom prst="rect">
            <a:avLst/>
          </a:prstGeom>
        </p:spPr>
      </p:pic>
      <p:sp>
        <p:nvSpPr>
          <p:cNvPr id="468" name="Rectangle"/>
          <p:cNvSpPr/>
          <p:nvPr/>
        </p:nvSpPr>
        <p:spPr>
          <a:xfrm>
            <a:off x="-11767" y="1359412"/>
            <a:ext cx="12203767" cy="5535101"/>
          </a:xfrm>
          <a:prstGeom prst="rect">
            <a:avLst/>
          </a:prstGeom>
          <a:solidFill>
            <a:srgbClr val="4617DE"/>
          </a:solidFill>
          <a:ln w="12700">
            <a:miter lim="400000"/>
          </a:ln>
        </p:spPr>
        <p:txBody>
          <a:bodyPr lIns="45719" rIns="45719" anchor="ctr"/>
          <a:lstStyle/>
          <a:p>
            <a:endParaRPr lang="en-US"/>
          </a:p>
        </p:txBody>
      </p:sp>
      <p:pic>
        <p:nvPicPr>
          <p:cNvPr id="469" name="Picture 7" descr="Picture 7"/>
          <p:cNvPicPr>
            <a:picLocks noChangeAspect="1"/>
          </p:cNvPicPr>
          <p:nvPr/>
        </p:nvPicPr>
        <p:blipFill>
          <a:blip r:embed="rId3"/>
          <a:stretch>
            <a:fillRect/>
          </a:stretch>
        </p:blipFill>
        <p:spPr>
          <a:xfrm>
            <a:off x="10091332" y="387946"/>
            <a:ext cx="1172345" cy="572571"/>
          </a:xfrm>
          <a:prstGeom prst="rect">
            <a:avLst/>
          </a:prstGeom>
          <a:ln w="12700">
            <a:miter lim="400000"/>
          </a:ln>
        </p:spPr>
      </p:pic>
      <p:pic>
        <p:nvPicPr>
          <p:cNvPr id="470" name="Picture 9" descr="Picture 9"/>
          <p:cNvPicPr>
            <a:picLocks noChangeAspect="1"/>
          </p:cNvPicPr>
          <p:nvPr/>
        </p:nvPicPr>
        <p:blipFill>
          <a:blip r:embed="rId4"/>
          <a:stretch>
            <a:fillRect/>
          </a:stretch>
        </p:blipFill>
        <p:spPr>
          <a:xfrm>
            <a:off x="8970126" y="295810"/>
            <a:ext cx="959441" cy="733788"/>
          </a:xfrm>
          <a:prstGeom prst="rect">
            <a:avLst/>
          </a:prstGeom>
          <a:ln w="12700">
            <a:miter lim="400000"/>
          </a:ln>
        </p:spPr>
      </p:pic>
      <p:pic>
        <p:nvPicPr>
          <p:cNvPr id="471" name="pasted-movie.png" descr="pasted-movie.png"/>
          <p:cNvPicPr>
            <a:picLocks noChangeAspect="1"/>
          </p:cNvPicPr>
          <p:nvPr/>
        </p:nvPicPr>
        <p:blipFill>
          <a:blip r:embed="rId5"/>
          <a:stretch>
            <a:fillRect/>
          </a:stretch>
        </p:blipFill>
        <p:spPr>
          <a:xfrm>
            <a:off x="11474078" y="103953"/>
            <a:ext cx="526003" cy="1065320"/>
          </a:xfrm>
          <a:prstGeom prst="rect">
            <a:avLst/>
          </a:prstGeom>
          <a:ln w="12700">
            <a:miter lim="400000"/>
          </a:ln>
        </p:spPr>
      </p:pic>
      <p:pic>
        <p:nvPicPr>
          <p:cNvPr id="472" name="pasted-movie.png" descr="pasted-movie.png"/>
          <p:cNvPicPr>
            <a:picLocks noChangeAspect="1"/>
          </p:cNvPicPr>
          <p:nvPr/>
        </p:nvPicPr>
        <p:blipFill>
          <a:blip r:embed="rId6"/>
          <a:srcRect l="13941" t="19365" r="13941" b="19365"/>
          <a:stretch>
            <a:fillRect/>
          </a:stretch>
        </p:blipFill>
        <p:spPr>
          <a:xfrm>
            <a:off x="7968564" y="251012"/>
            <a:ext cx="907559" cy="771035"/>
          </a:xfrm>
          <a:prstGeom prst="rect">
            <a:avLst/>
          </a:prstGeom>
          <a:ln w="12700">
            <a:miter lim="400000"/>
          </a:ln>
        </p:spPr>
      </p:pic>
      <p:pic>
        <p:nvPicPr>
          <p:cNvPr id="474" name="Image" descr="Image"/>
          <p:cNvPicPr>
            <a:picLocks noChangeAspect="1"/>
          </p:cNvPicPr>
          <p:nvPr/>
        </p:nvPicPr>
        <p:blipFill rotWithShape="1">
          <a:blip r:embed="rId7"/>
          <a:srcRect l="1000" r="13538" b="33964"/>
          <a:stretch/>
        </p:blipFill>
        <p:spPr>
          <a:xfrm>
            <a:off x="10008652" y="5282070"/>
            <a:ext cx="2250548" cy="1597284"/>
          </a:xfrm>
          <a:prstGeom prst="rect">
            <a:avLst/>
          </a:prstGeom>
          <a:ln w="12700">
            <a:miter lim="400000"/>
          </a:ln>
        </p:spPr>
      </p:pic>
      <p:pic>
        <p:nvPicPr>
          <p:cNvPr id="475" name="Image" descr="Image"/>
          <p:cNvPicPr>
            <a:picLocks noChangeAspect="1"/>
          </p:cNvPicPr>
          <p:nvPr/>
        </p:nvPicPr>
        <p:blipFill>
          <a:blip r:embed="rId8"/>
          <a:stretch>
            <a:fillRect/>
          </a:stretch>
        </p:blipFill>
        <p:spPr>
          <a:xfrm>
            <a:off x="1380497" y="2051146"/>
            <a:ext cx="4240770" cy="4117181"/>
          </a:xfrm>
          <a:prstGeom prst="rect">
            <a:avLst/>
          </a:prstGeom>
          <a:ln w="12700">
            <a:miter lim="400000"/>
          </a:ln>
        </p:spPr>
      </p:pic>
      <p:sp>
        <p:nvSpPr>
          <p:cNvPr id="476" name="A new generation…"/>
          <p:cNvSpPr txBox="1"/>
          <p:nvPr/>
        </p:nvSpPr>
        <p:spPr>
          <a:xfrm>
            <a:off x="5456903" y="1671916"/>
            <a:ext cx="6296734" cy="1384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20" rIns="45719" bIns="45720" anchor="t">
            <a:spAutoFit/>
          </a:bodyPr>
          <a:lstStyle/>
          <a:p>
            <a:pPr algn="ctr" defTabSz="457200">
              <a:defRPr sz="3700">
                <a:solidFill>
                  <a:srgbClr val="FFFFFF"/>
                </a:solidFill>
                <a:latin typeface="Myriad Pro Semibold"/>
                <a:ea typeface="Myriad Pro Semibold"/>
                <a:cs typeface="Myriad Pro Semibold"/>
                <a:sym typeface="Myriad Pro Semibold"/>
              </a:defRPr>
            </a:pPr>
            <a:r>
              <a:rPr lang="en-US" sz="2800" dirty="0"/>
              <a:t>Predictive Modeling for Early Detection of Disease Outbreaks Using Epidemiological and Climate Data</a:t>
            </a:r>
            <a:endParaRPr lang="en-US" sz="2800" b="1" dirty="0">
              <a:latin typeface="Microsoft YaHei"/>
            </a:endParaRPr>
          </a:p>
        </p:txBody>
      </p:sp>
      <p:sp>
        <p:nvSpPr>
          <p:cNvPr id="5" name="Content Placeholder 2">
            <a:extLst>
              <a:ext uri="{FF2B5EF4-FFF2-40B4-BE49-F238E27FC236}">
                <a16:creationId xmlns:a16="http://schemas.microsoft.com/office/drawing/2014/main" id="{B13C3C6A-022F-5B7B-AC8D-CA48D3C44C6A}"/>
              </a:ext>
            </a:extLst>
          </p:cNvPr>
          <p:cNvSpPr txBox="1">
            <a:spLocks noGrp="1"/>
          </p:cNvSpPr>
          <p:nvPr>
            <p:ph type="body" sz="quarter" idx="1"/>
          </p:nvPr>
        </p:nvSpPr>
        <p:spPr>
          <a:xfrm>
            <a:off x="6551615" y="4472962"/>
            <a:ext cx="4107310" cy="859756"/>
          </a:xfrm>
          <a:prstGeom prst="rect">
            <a:avLst/>
          </a:prstGeom>
        </p:spPr>
        <p:txBody>
          <a:bodyPr lIns="45719" tIns="45720" rIns="45719" bIns="45720" anchor="ctr">
            <a:noAutofit/>
          </a:bodyPr>
          <a:lstStyle/>
          <a:p>
            <a:pPr algn="l">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FEFFFE"/>
                </a:solidFill>
                <a:latin typeface="Microsoft YaHei Light"/>
              </a:rPr>
              <a:t>Graduate </a:t>
            </a:r>
            <a:r>
              <a:rPr lang="en-US" sz="1600" dirty="0" smtClean="0">
                <a:solidFill>
                  <a:srgbClr val="FEFFFE"/>
                </a:solidFill>
                <a:latin typeface="Microsoft YaHei Light"/>
              </a:rPr>
              <a:t>Name</a:t>
            </a:r>
          </a:p>
          <a:p>
            <a:pPr marL="342900" indent="-342900" algn="l">
              <a:lnSpc>
                <a:spcPct val="100000"/>
              </a:lnSpc>
              <a:buAutoNum type="arabicPeriod"/>
              <a:defRPr sz="1400">
                <a:solidFill>
                  <a:srgbClr val="000000"/>
                </a:solidFill>
                <a:latin typeface="Merriweather Sans Light"/>
                <a:ea typeface="Merriweather Sans Light"/>
                <a:cs typeface="Merriweather Sans Light"/>
                <a:sym typeface="Merriweather Sans Light"/>
              </a:defRPr>
            </a:pPr>
            <a:r>
              <a:rPr lang="en-US" sz="1600" dirty="0" err="1" smtClean="0">
                <a:solidFill>
                  <a:schemeClr val="tx1"/>
                </a:solidFill>
              </a:rPr>
              <a:t>Olana</a:t>
            </a:r>
            <a:r>
              <a:rPr lang="en-US" sz="1600" dirty="0" smtClean="0">
                <a:solidFill>
                  <a:schemeClr val="tx1"/>
                </a:solidFill>
              </a:rPr>
              <a:t> </a:t>
            </a:r>
            <a:r>
              <a:rPr lang="en-US" sz="1600" dirty="0" err="1">
                <a:solidFill>
                  <a:schemeClr val="tx1"/>
                </a:solidFill>
              </a:rPr>
              <a:t>Kenea</a:t>
            </a:r>
            <a:r>
              <a:rPr lang="en-US" sz="1600" dirty="0">
                <a:solidFill>
                  <a:schemeClr val="tx1"/>
                </a:solidFill>
              </a:rPr>
              <a:t> </a:t>
            </a:r>
            <a:r>
              <a:rPr lang="en-US" sz="1600" dirty="0" err="1">
                <a:solidFill>
                  <a:schemeClr val="tx1"/>
                </a:solidFill>
              </a:rPr>
              <a:t>Lemesa</a:t>
            </a:r>
            <a:r>
              <a:rPr lang="en-US" sz="1600" dirty="0">
                <a:solidFill>
                  <a:schemeClr val="tx1"/>
                </a:solidFill>
              </a:rPr>
              <a:t> </a:t>
            </a:r>
            <a:endParaRPr lang="en-US" sz="1600" dirty="0" smtClean="0">
              <a:solidFill>
                <a:schemeClr val="tx1"/>
              </a:solidFill>
            </a:endParaRPr>
          </a:p>
          <a:p>
            <a:pPr marL="342900" indent="-342900" algn="l">
              <a:lnSpc>
                <a:spcPct val="100000"/>
              </a:lnSpc>
              <a:buAutoNum type="arabicPeriod"/>
              <a:defRPr sz="1400">
                <a:solidFill>
                  <a:srgbClr val="000000"/>
                </a:solidFill>
                <a:latin typeface="Merriweather Sans Light"/>
                <a:ea typeface="Merriweather Sans Light"/>
                <a:cs typeface="Merriweather Sans Light"/>
                <a:sym typeface="Merriweather Sans Light"/>
              </a:defRPr>
            </a:pPr>
            <a:r>
              <a:rPr lang="en-US" sz="1600" dirty="0" smtClean="0">
                <a:solidFill>
                  <a:schemeClr val="tx1"/>
                </a:solidFill>
              </a:rPr>
              <a:t>Yonas </a:t>
            </a:r>
            <a:r>
              <a:rPr lang="en-US" sz="1600" dirty="0">
                <a:solidFill>
                  <a:schemeClr val="tx1"/>
                </a:solidFill>
              </a:rPr>
              <a:t>Nigussu </a:t>
            </a:r>
            <a:endParaRPr lang="en-US" sz="1600" dirty="0" smtClean="0">
              <a:solidFill>
                <a:schemeClr val="tx1"/>
              </a:solidFill>
            </a:endParaRPr>
          </a:p>
          <a:p>
            <a:pPr marL="342900" indent="-342900" algn="l">
              <a:lnSpc>
                <a:spcPct val="100000"/>
              </a:lnSpc>
              <a:buAutoNum type="arabicPeriod"/>
              <a:defRPr sz="1400">
                <a:solidFill>
                  <a:srgbClr val="000000"/>
                </a:solidFill>
                <a:latin typeface="Merriweather Sans Light"/>
                <a:ea typeface="Merriweather Sans Light"/>
                <a:cs typeface="Merriweather Sans Light"/>
                <a:sym typeface="Merriweather Sans Light"/>
              </a:defRPr>
            </a:pPr>
            <a:r>
              <a:rPr lang="en-US" sz="1600" dirty="0" smtClean="0">
                <a:solidFill>
                  <a:schemeClr val="tx1"/>
                </a:solidFill>
              </a:rPr>
              <a:t>Heaven </a:t>
            </a:r>
            <a:r>
              <a:rPr lang="en-US" sz="1600" dirty="0" err="1">
                <a:solidFill>
                  <a:schemeClr val="tx1"/>
                </a:solidFill>
              </a:rPr>
              <a:t>Alemu</a:t>
            </a:r>
            <a:r>
              <a:rPr lang="en-US" sz="1600" dirty="0">
                <a:solidFill>
                  <a:schemeClr val="tx1"/>
                </a:solidFill>
              </a:rPr>
              <a:t> </a:t>
            </a:r>
            <a:endParaRPr lang="en-US" sz="1600" dirty="0" smtClean="0">
              <a:solidFill>
                <a:schemeClr val="tx1"/>
              </a:solidFill>
            </a:endParaRPr>
          </a:p>
          <a:p>
            <a:pPr marL="342900" indent="-342900" algn="l">
              <a:lnSpc>
                <a:spcPct val="100000"/>
              </a:lnSpc>
              <a:buAutoNum type="arabicPeriod"/>
              <a:defRPr sz="1400">
                <a:solidFill>
                  <a:srgbClr val="000000"/>
                </a:solidFill>
                <a:latin typeface="Merriweather Sans Light"/>
                <a:ea typeface="Merriweather Sans Light"/>
                <a:cs typeface="Merriweather Sans Light"/>
                <a:sym typeface="Merriweather Sans Light"/>
              </a:defRPr>
            </a:pPr>
            <a:r>
              <a:rPr lang="en-US" sz="1600" dirty="0" err="1" smtClean="0">
                <a:solidFill>
                  <a:schemeClr val="tx1"/>
                </a:solidFill>
              </a:rPr>
              <a:t>Selemon</a:t>
            </a:r>
            <a:r>
              <a:rPr lang="en-US" sz="1600" dirty="0" smtClean="0">
                <a:solidFill>
                  <a:schemeClr val="tx1"/>
                </a:solidFill>
              </a:rPr>
              <a:t> </a:t>
            </a:r>
            <a:r>
              <a:rPr lang="en-US" sz="1600" dirty="0" err="1">
                <a:solidFill>
                  <a:schemeClr val="tx1"/>
                </a:solidFill>
              </a:rPr>
              <a:t>Lera</a:t>
            </a:r>
            <a:r>
              <a:rPr lang="en-US" sz="1600" dirty="0">
                <a:solidFill>
                  <a:schemeClr val="tx1"/>
                </a:solidFill>
              </a:rPr>
              <a:t> </a:t>
            </a:r>
            <a:r>
              <a:rPr lang="en-US" sz="1600" dirty="0" err="1">
                <a:solidFill>
                  <a:schemeClr val="tx1"/>
                </a:solidFill>
              </a:rPr>
              <a:t>Gamo</a:t>
            </a:r>
            <a:r>
              <a:rPr lang="en-US" sz="1600" dirty="0">
                <a:solidFill>
                  <a:schemeClr val="tx1"/>
                </a:solidFill>
              </a:rPr>
              <a:t> </a:t>
            </a:r>
            <a:endParaRPr lang="en-US" sz="1600" dirty="0" smtClean="0">
              <a:solidFill>
                <a:schemeClr val="tx1"/>
              </a:solidFill>
            </a:endParaRPr>
          </a:p>
          <a:p>
            <a:pPr marL="342900" indent="-342900" algn="l">
              <a:lnSpc>
                <a:spcPct val="100000"/>
              </a:lnSpc>
              <a:buAutoNum type="arabicPeriod"/>
              <a:defRPr sz="1400">
                <a:solidFill>
                  <a:srgbClr val="000000"/>
                </a:solidFill>
                <a:latin typeface="Merriweather Sans Light"/>
                <a:ea typeface="Merriweather Sans Light"/>
                <a:cs typeface="Merriweather Sans Light"/>
                <a:sym typeface="Merriweather Sans Light"/>
              </a:defRPr>
            </a:pPr>
            <a:r>
              <a:rPr lang="en-US" sz="1600" dirty="0" err="1" smtClean="0">
                <a:solidFill>
                  <a:schemeClr val="tx1"/>
                </a:solidFill>
              </a:rPr>
              <a:t>Hailemariyam</a:t>
            </a:r>
            <a:r>
              <a:rPr lang="en-US" sz="1600" dirty="0" smtClean="0">
                <a:solidFill>
                  <a:schemeClr val="tx1"/>
                </a:solidFill>
              </a:rPr>
              <a:t> </a:t>
            </a:r>
            <a:r>
              <a:rPr lang="en-US" sz="1600" dirty="0" err="1">
                <a:solidFill>
                  <a:schemeClr val="tx1"/>
                </a:solidFill>
              </a:rPr>
              <a:t>Kebede</a:t>
            </a:r>
            <a:r>
              <a:rPr lang="en-US" sz="1600" dirty="0">
                <a:solidFill>
                  <a:schemeClr val="tx1"/>
                </a:solidFill>
              </a:rPr>
              <a:t> </a:t>
            </a:r>
            <a:r>
              <a:rPr lang="en-US" sz="1600" dirty="0" err="1">
                <a:solidFill>
                  <a:schemeClr val="tx1"/>
                </a:solidFill>
              </a:rPr>
              <a:t>Tsigehana</a:t>
            </a:r>
            <a:endParaRPr lang="en-US" sz="1600" dirty="0">
              <a:solidFill>
                <a:schemeClr val="tx1"/>
              </a:solidFill>
              <a:latin typeface="Microsoft YaHei Light"/>
            </a:endParaRPr>
          </a:p>
          <a:p>
            <a:pPr algn="l">
              <a:lnSpc>
                <a:spcPct val="100000"/>
              </a:lnSpc>
              <a:defRPr sz="1400">
                <a:solidFill>
                  <a:srgbClr val="000000"/>
                </a:solidFill>
                <a:latin typeface="Merriweather Sans Light"/>
                <a:ea typeface="Merriweather Sans Light"/>
                <a:cs typeface="Merriweather Sans Light"/>
                <a:sym typeface="Merriweather Sans Light"/>
              </a:defRPr>
            </a:pPr>
            <a:endParaRPr lang="en-US" sz="1600" dirty="0" smtClean="0">
              <a:solidFill>
                <a:srgbClr val="FEFFFE"/>
              </a:solidFill>
              <a:latin typeface="Microsoft YaHei Light"/>
            </a:endParaRPr>
          </a:p>
          <a:p>
            <a:pPr algn="l">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smtClean="0">
                <a:solidFill>
                  <a:srgbClr val="FEFFFE"/>
                </a:solidFill>
                <a:latin typeface="Microsoft YaHei Light"/>
              </a:rPr>
              <a:t>Date 6/16/2025</a:t>
            </a:r>
            <a:endParaRPr lang="en-US" sz="1600" dirty="0">
              <a:solidFill>
                <a:srgbClr val="FEFFFE"/>
              </a:solidFill>
              <a:latin typeface="Microsoft YaHei Light"/>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11349893"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latin typeface="Microsoft YaHei"/>
                <a:ea typeface="Microsoft YaHei"/>
              </a:rPr>
              <a:t>Model Selection and Training </a:t>
            </a:r>
            <a:endParaRPr lang="en-US" dirty="0"/>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a:solidFill>
                  <a:schemeClr val="bg1"/>
                </a:solidFill>
                <a:latin typeface="Microsoft YaHei Light"/>
                <a:ea typeface="Calibri"/>
                <a:cs typeface="Calibri"/>
              </a:rPr>
              <a:t>Selected suitable models: </a:t>
            </a:r>
            <a:endParaRPr lang="en-US" sz="2000" dirty="0" smtClean="0">
              <a:solidFill>
                <a:schemeClr val="bg1"/>
              </a:solidFill>
              <a:latin typeface="Microsoft YaHei Light"/>
              <a:ea typeface="Calibri"/>
              <a:cs typeface="Calibri"/>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smtClean="0">
                <a:solidFill>
                  <a:schemeClr val="bg1"/>
                </a:solidFill>
                <a:latin typeface="Microsoft YaHei Light"/>
                <a:ea typeface="Calibri"/>
                <a:cs typeface="Calibri"/>
              </a:rPr>
              <a:t>Random </a:t>
            </a:r>
            <a:r>
              <a:rPr lang="en-US" sz="2000" dirty="0">
                <a:solidFill>
                  <a:schemeClr val="bg1"/>
                </a:solidFill>
                <a:latin typeface="Microsoft YaHei Light"/>
                <a:ea typeface="Calibri"/>
                <a:cs typeface="Calibri"/>
              </a:rPr>
              <a:t>Forest, </a:t>
            </a:r>
            <a:r>
              <a:rPr lang="en-US" sz="2000" dirty="0" err="1">
                <a:solidFill>
                  <a:schemeClr val="bg1"/>
                </a:solidFill>
                <a:latin typeface="Microsoft YaHei Light"/>
                <a:ea typeface="Calibri"/>
                <a:cs typeface="Calibri"/>
              </a:rPr>
              <a:t>XGBoost</a:t>
            </a:r>
            <a:r>
              <a:rPr lang="en-US" sz="2000" dirty="0">
                <a:solidFill>
                  <a:schemeClr val="bg1"/>
                </a:solidFill>
                <a:latin typeface="Microsoft YaHei Light"/>
                <a:ea typeface="Calibri"/>
                <a:cs typeface="Calibri"/>
              </a:rPr>
              <a:t>, and </a:t>
            </a:r>
            <a:r>
              <a:rPr lang="en-US" sz="2000" dirty="0" smtClean="0">
                <a:solidFill>
                  <a:schemeClr val="bg1"/>
                </a:solidFill>
                <a:latin typeface="Microsoft YaHei Light"/>
                <a:ea typeface="Calibri"/>
                <a:cs typeface="Calibri"/>
              </a:rPr>
              <a:t>LSTM</a:t>
            </a: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smtClean="0">
                <a:solidFill>
                  <a:schemeClr val="bg1"/>
                </a:solidFill>
                <a:latin typeface="Microsoft YaHei Light"/>
                <a:ea typeface="Calibri"/>
                <a:cs typeface="Calibri"/>
              </a:rPr>
              <a:t>Trained </a:t>
            </a:r>
            <a:r>
              <a:rPr lang="en-US" sz="2000" dirty="0">
                <a:solidFill>
                  <a:schemeClr val="bg1"/>
                </a:solidFill>
                <a:latin typeface="Microsoft YaHei Light"/>
                <a:ea typeface="Calibri"/>
                <a:cs typeface="Calibri"/>
              </a:rPr>
              <a:t>on multi-year epidemiological and climate </a:t>
            </a:r>
            <a:r>
              <a:rPr lang="en-US" sz="2000" dirty="0" smtClean="0">
                <a:solidFill>
                  <a:schemeClr val="bg1"/>
                </a:solidFill>
                <a:latin typeface="Microsoft YaHei Light"/>
                <a:ea typeface="Calibri"/>
                <a:cs typeface="Calibri"/>
              </a:rPr>
              <a:t>datasets</a:t>
            </a: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smtClean="0">
                <a:solidFill>
                  <a:schemeClr val="bg1"/>
                </a:solidFill>
                <a:latin typeface="Microsoft YaHei Light"/>
                <a:ea typeface="Calibri"/>
                <a:cs typeface="Calibri"/>
              </a:rPr>
              <a:t>Focused </a:t>
            </a:r>
            <a:r>
              <a:rPr lang="en-US" sz="2000" dirty="0">
                <a:solidFill>
                  <a:schemeClr val="bg1"/>
                </a:solidFill>
                <a:latin typeface="Microsoft YaHei Light"/>
                <a:ea typeface="Calibri"/>
                <a:cs typeface="Calibri"/>
              </a:rPr>
              <a:t>on diseases sensitive to climate (e.g., malaria, dengue)</a:t>
            </a:r>
            <a:endParaRPr lang="en-US" dirty="0">
              <a:solidFill>
                <a:schemeClr val="bg1"/>
              </a:solidFill>
              <a:latin typeface="Microsoft YaHei Light"/>
              <a:ea typeface="+mj-lt"/>
              <a:cs typeface="+mj-lt"/>
            </a:endParaRPr>
          </a:p>
        </p:txBody>
      </p:sp>
    </p:spTree>
    <p:extLst>
      <p:ext uri="{BB962C8B-B14F-4D97-AF65-F5344CB8AC3E}">
        <p14:creationId xmlns:p14="http://schemas.microsoft.com/office/powerpoint/2010/main" val="2803582922"/>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11349893"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Model Evaluation and Hyperparameter Tuning</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a:solidFill>
                  <a:srgbClr val="000000"/>
                </a:solidFill>
                <a:latin typeface="Microsoft YaHei Light"/>
                <a:ea typeface="Calibri"/>
                <a:cs typeface="Calibri"/>
              </a:rPr>
              <a:t>Evaluated with metrics: </a:t>
            </a:r>
            <a:endParaRPr lang="en-US" sz="2000" dirty="0" smtClean="0">
              <a:solidFill>
                <a:srgbClr val="000000"/>
              </a:solidFill>
              <a:latin typeface="Microsoft YaHei Light"/>
              <a:ea typeface="Calibri"/>
              <a:cs typeface="Calibri"/>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smtClean="0">
                <a:solidFill>
                  <a:srgbClr val="000000"/>
                </a:solidFill>
                <a:latin typeface="Microsoft YaHei Light"/>
                <a:ea typeface="Calibri"/>
                <a:cs typeface="Calibri"/>
              </a:rPr>
              <a:t>Accuracy</a:t>
            </a:r>
            <a:r>
              <a:rPr lang="en-US" sz="2000" dirty="0">
                <a:solidFill>
                  <a:srgbClr val="000000"/>
                </a:solidFill>
                <a:latin typeface="Microsoft YaHei Light"/>
                <a:ea typeface="Calibri"/>
                <a:cs typeface="Calibri"/>
              </a:rPr>
              <a:t>, Precision, Recall, </a:t>
            </a:r>
            <a:r>
              <a:rPr lang="en-US" sz="2000" dirty="0" smtClean="0">
                <a:solidFill>
                  <a:srgbClr val="000000"/>
                </a:solidFill>
                <a:latin typeface="Microsoft YaHei Light"/>
                <a:ea typeface="Calibri"/>
                <a:cs typeface="Calibri"/>
              </a:rPr>
              <a:t>AUC</a:t>
            </a: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smtClean="0">
                <a:solidFill>
                  <a:srgbClr val="000000"/>
                </a:solidFill>
                <a:latin typeface="Microsoft YaHei Light"/>
                <a:ea typeface="Calibri"/>
                <a:cs typeface="Calibri"/>
              </a:rPr>
              <a:t>Performed </a:t>
            </a:r>
            <a:r>
              <a:rPr lang="en-US" sz="2000" dirty="0">
                <a:solidFill>
                  <a:srgbClr val="000000"/>
                </a:solidFill>
                <a:latin typeface="Microsoft YaHei Light"/>
                <a:ea typeface="Calibri"/>
                <a:cs typeface="Calibri"/>
              </a:rPr>
              <a:t>Grid Search and Cross-Validation for optimal </a:t>
            </a:r>
            <a:r>
              <a:rPr lang="en-US" sz="2000" dirty="0" smtClean="0">
                <a:solidFill>
                  <a:srgbClr val="000000"/>
                </a:solidFill>
                <a:latin typeface="Microsoft YaHei Light"/>
                <a:ea typeface="Calibri"/>
                <a:cs typeface="Calibri"/>
              </a:rPr>
              <a:t>performance</a:t>
            </a: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smtClean="0">
                <a:solidFill>
                  <a:srgbClr val="000000"/>
                </a:solidFill>
                <a:latin typeface="Microsoft YaHei Light"/>
                <a:ea typeface="Calibri"/>
                <a:cs typeface="Calibri"/>
              </a:rPr>
              <a:t>Prevented </a:t>
            </a:r>
            <a:r>
              <a:rPr lang="en-US" sz="2000" dirty="0">
                <a:solidFill>
                  <a:srgbClr val="000000"/>
                </a:solidFill>
                <a:latin typeface="Microsoft YaHei Light"/>
                <a:ea typeface="Calibri"/>
                <a:cs typeface="Calibri"/>
              </a:rPr>
              <a:t>overfitting using regularization techniques</a:t>
            </a:r>
            <a:endParaRPr lang="en-US" dirty="0">
              <a:latin typeface="Microsoft YaHei Light"/>
              <a:ea typeface="+mj-lt"/>
              <a:cs typeface="+mj-lt"/>
            </a:endParaRPr>
          </a:p>
        </p:txBody>
      </p:sp>
    </p:spTree>
    <p:extLst>
      <p:ext uri="{BB962C8B-B14F-4D97-AF65-F5344CB8AC3E}">
        <p14:creationId xmlns:p14="http://schemas.microsoft.com/office/powerpoint/2010/main" val="4050720895"/>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11349893"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Model Refinement and Testing</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a:solidFill>
                  <a:srgbClr val="000000"/>
                </a:solidFill>
                <a:latin typeface="Microsoft YaHei Light"/>
                <a:ea typeface="Calibri"/>
                <a:cs typeface="Calibri"/>
              </a:rPr>
              <a:t>Fine-tuned models using feature importance &amp; time-lagged </a:t>
            </a:r>
            <a:r>
              <a:rPr lang="en-US" sz="2000" dirty="0" smtClean="0">
                <a:solidFill>
                  <a:srgbClr val="000000"/>
                </a:solidFill>
                <a:latin typeface="Microsoft YaHei Light"/>
                <a:ea typeface="Calibri"/>
                <a:cs typeface="Calibri"/>
              </a:rPr>
              <a:t>variables</a:t>
            </a: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smtClean="0">
                <a:solidFill>
                  <a:srgbClr val="000000"/>
                </a:solidFill>
                <a:latin typeface="Microsoft YaHei Light"/>
                <a:ea typeface="Calibri"/>
                <a:cs typeface="Calibri"/>
              </a:rPr>
              <a:t>Final </a:t>
            </a:r>
            <a:r>
              <a:rPr lang="en-US" sz="2000" dirty="0">
                <a:solidFill>
                  <a:srgbClr val="000000"/>
                </a:solidFill>
                <a:latin typeface="Microsoft YaHei Light"/>
                <a:ea typeface="Calibri"/>
                <a:cs typeface="Calibri"/>
              </a:rPr>
              <a:t>testing on unseen data showed strong generalization </a:t>
            </a:r>
            <a:r>
              <a:rPr lang="en-US" sz="2000" dirty="0" smtClean="0">
                <a:solidFill>
                  <a:srgbClr val="000000"/>
                </a:solidFill>
                <a:latin typeface="Microsoft YaHei Light"/>
                <a:ea typeface="Calibri"/>
                <a:cs typeface="Calibri"/>
              </a:rPr>
              <a:t>ability</a:t>
            </a: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smtClean="0">
                <a:solidFill>
                  <a:srgbClr val="000000"/>
                </a:solidFill>
                <a:latin typeface="Microsoft YaHei Light"/>
                <a:ea typeface="Calibri"/>
                <a:cs typeface="Calibri"/>
              </a:rPr>
              <a:t>Achieved </a:t>
            </a:r>
            <a:r>
              <a:rPr lang="en-US" sz="2000" dirty="0">
                <a:solidFill>
                  <a:srgbClr val="000000"/>
                </a:solidFill>
                <a:latin typeface="Microsoft YaHei Light"/>
                <a:ea typeface="Calibri"/>
                <a:cs typeface="Calibri"/>
              </a:rPr>
              <a:t>early detection windows of 1–2 weeks in advance</a:t>
            </a:r>
            <a:endParaRPr lang="en-US" dirty="0">
              <a:latin typeface="Microsoft YaHei Light"/>
              <a:ea typeface="+mj-lt"/>
              <a:cs typeface="+mj-lt"/>
            </a:endParaRPr>
          </a:p>
        </p:txBody>
      </p:sp>
    </p:spTree>
    <p:extLst>
      <p:ext uri="{BB962C8B-B14F-4D97-AF65-F5344CB8AC3E}">
        <p14:creationId xmlns:p14="http://schemas.microsoft.com/office/powerpoint/2010/main" val="3556377963"/>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3" name="Rectangle">
            <a:extLst>
              <a:ext uri="{FF2B5EF4-FFF2-40B4-BE49-F238E27FC236}">
                <a16:creationId xmlns:a16="http://schemas.microsoft.com/office/drawing/2014/main" id="{A76E722F-F453-1D78-E217-B9D17F108B48}"/>
              </a:ext>
            </a:extLst>
          </p:cNvPr>
          <p:cNvSpPr/>
          <p:nvPr/>
        </p:nvSpPr>
        <p:spPr>
          <a:xfrm>
            <a:off x="387669" y="956870"/>
            <a:ext cx="10715116" cy="1362402"/>
          </a:xfrm>
          <a:prstGeom prst="rect">
            <a:avLst/>
          </a:prstGeom>
          <a:solidFill>
            <a:srgbClr val="FE2E45"/>
          </a:solidFill>
          <a:ln w="12700">
            <a:miter lim="400000"/>
          </a:ln>
        </p:spPr>
        <p:txBody>
          <a:bodyPr lIns="45719" rIns="45719" anchor="ctr"/>
          <a:lstStyle/>
          <a:p>
            <a:endParaRPr dirty="0"/>
          </a:p>
        </p:txBody>
      </p:sp>
      <p:sp>
        <p:nvSpPr>
          <p:cNvPr id="8" name="Title 1">
            <a:extLst>
              <a:ext uri="{FF2B5EF4-FFF2-40B4-BE49-F238E27FC236}">
                <a16:creationId xmlns:a16="http://schemas.microsoft.com/office/drawing/2014/main" id="{7071CC31-E3BB-0CF5-58C7-0CB500F3ECEF}"/>
              </a:ext>
            </a:extLst>
          </p:cNvPr>
          <p:cNvSpPr txBox="1">
            <a:spLocks/>
          </p:cNvSpPr>
          <p:nvPr/>
        </p:nvSpPr>
        <p:spPr>
          <a:xfrm>
            <a:off x="629265" y="1348152"/>
            <a:ext cx="10572656"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a:ea typeface="Microsoft YaHei"/>
              </a:rPr>
              <a:t>Results</a:t>
            </a:r>
            <a:endParaRPr lang="en-US" sz="4000" dirty="0">
              <a:solidFill>
                <a:schemeClr val="tx1"/>
              </a:solidFill>
            </a:endParaRPr>
          </a:p>
        </p:txBody>
      </p:sp>
      <p:sp>
        <p:nvSpPr>
          <p:cNvPr id="4" name="Rectangle 3"/>
          <p:cNvSpPr/>
          <p:nvPr/>
        </p:nvSpPr>
        <p:spPr>
          <a:xfrm>
            <a:off x="461654" y="2764984"/>
            <a:ext cx="11159612" cy="2308324"/>
          </a:xfrm>
          <a:prstGeom prst="rect">
            <a:avLst/>
          </a:prstGeom>
        </p:spPr>
        <p:txBody>
          <a:bodyPr wrap="square">
            <a:spAutoFit/>
          </a:bodyPr>
          <a:lstStyle/>
          <a:p>
            <a:pPr>
              <a:buFont typeface="Arial" panose="020B0604020202020204" pitchFamily="34" charset="0"/>
              <a:buChar char="•"/>
            </a:pPr>
            <a:r>
              <a:rPr lang="en-US" sz="2400" dirty="0">
                <a:solidFill>
                  <a:schemeClr val="bg1"/>
                </a:solidFill>
              </a:rPr>
              <a:t>✅ </a:t>
            </a:r>
            <a:r>
              <a:rPr lang="en-US" sz="2400" b="1" dirty="0">
                <a:solidFill>
                  <a:schemeClr val="bg1"/>
                </a:solidFill>
              </a:rPr>
              <a:t>Best performing model:</a:t>
            </a:r>
            <a:r>
              <a:rPr lang="en-US" sz="2400" dirty="0">
                <a:solidFill>
                  <a:schemeClr val="bg1"/>
                </a:solidFill>
              </a:rPr>
              <a:t> Random Forest</a:t>
            </a:r>
          </a:p>
          <a:p>
            <a:pPr>
              <a:buFont typeface="Arial" panose="020B0604020202020204" pitchFamily="34" charset="0"/>
              <a:buChar char="•"/>
            </a:pPr>
            <a:r>
              <a:rPr lang="en-US" sz="2400" dirty="0">
                <a:solidFill>
                  <a:schemeClr val="bg1"/>
                </a:solidFill>
              </a:rPr>
              <a:t>📈 </a:t>
            </a:r>
            <a:r>
              <a:rPr lang="en-US" sz="2400" b="1" dirty="0">
                <a:solidFill>
                  <a:schemeClr val="bg1"/>
                </a:solidFill>
              </a:rPr>
              <a:t>Accuracy:</a:t>
            </a:r>
            <a:r>
              <a:rPr lang="en-US" sz="2400" dirty="0">
                <a:solidFill>
                  <a:schemeClr val="bg1"/>
                </a:solidFill>
              </a:rPr>
              <a:t> 84% on test data</a:t>
            </a:r>
          </a:p>
          <a:p>
            <a:pPr>
              <a:buFont typeface="Arial" panose="020B0604020202020204" pitchFamily="34" charset="0"/>
              <a:buChar char="•"/>
            </a:pPr>
            <a:r>
              <a:rPr lang="en-US" sz="2400" dirty="0">
                <a:solidFill>
                  <a:schemeClr val="bg1"/>
                </a:solidFill>
              </a:rPr>
              <a:t>🔁 </a:t>
            </a:r>
            <a:r>
              <a:rPr lang="en-US" sz="2400" b="1" dirty="0">
                <a:solidFill>
                  <a:schemeClr val="bg1"/>
                </a:solidFill>
              </a:rPr>
              <a:t>Recall (sensitivity):</a:t>
            </a:r>
            <a:r>
              <a:rPr lang="en-US" sz="2400" dirty="0">
                <a:solidFill>
                  <a:schemeClr val="bg1"/>
                </a:solidFill>
              </a:rPr>
              <a:t> 79% — effective in detecting potential outbreaks</a:t>
            </a:r>
          </a:p>
          <a:p>
            <a:pPr>
              <a:buFont typeface="Arial" panose="020B0604020202020204" pitchFamily="34" charset="0"/>
              <a:buChar char="•"/>
            </a:pPr>
            <a:r>
              <a:rPr lang="en-US" sz="2400" dirty="0">
                <a:solidFill>
                  <a:schemeClr val="bg1"/>
                </a:solidFill>
              </a:rPr>
              <a:t>🌡️ </a:t>
            </a:r>
            <a:r>
              <a:rPr lang="en-US" sz="2400" b="1" dirty="0">
                <a:solidFill>
                  <a:schemeClr val="bg1"/>
                </a:solidFill>
              </a:rPr>
              <a:t>Climate data improved prediction</a:t>
            </a:r>
            <a:r>
              <a:rPr lang="en-US" sz="2400" dirty="0">
                <a:solidFill>
                  <a:schemeClr val="bg1"/>
                </a:solidFill>
              </a:rPr>
              <a:t> of seasonal diseases by ~15%</a:t>
            </a:r>
          </a:p>
          <a:p>
            <a:pPr>
              <a:buFont typeface="Arial" panose="020B0604020202020204" pitchFamily="34" charset="0"/>
              <a:buChar char="•"/>
            </a:pPr>
            <a:r>
              <a:rPr lang="en-US" sz="2400" dirty="0">
                <a:solidFill>
                  <a:schemeClr val="bg1"/>
                </a:solidFill>
              </a:rPr>
              <a:t>🗺️ </a:t>
            </a:r>
            <a:r>
              <a:rPr lang="en-US" sz="2400" b="1" dirty="0">
                <a:solidFill>
                  <a:schemeClr val="bg1"/>
                </a:solidFill>
              </a:rPr>
              <a:t>Output:</a:t>
            </a:r>
            <a:r>
              <a:rPr lang="en-US" sz="2400" dirty="0">
                <a:solidFill>
                  <a:schemeClr val="bg1"/>
                </a:solidFill>
              </a:rPr>
              <a:t> Weekly risk scores and regional outbreak </a:t>
            </a:r>
            <a:r>
              <a:rPr lang="en-US" sz="2400" dirty="0" err="1">
                <a:solidFill>
                  <a:schemeClr val="bg1"/>
                </a:solidFill>
              </a:rPr>
              <a:t>heatmaps</a:t>
            </a:r>
            <a:endParaRPr lang="en-US" sz="2400" dirty="0">
              <a:solidFill>
                <a:schemeClr val="bg1"/>
              </a:solidFill>
            </a:endParaRPr>
          </a:p>
          <a:p>
            <a:pPr>
              <a:buFont typeface="Arial" panose="020B0604020202020204" pitchFamily="34" charset="0"/>
              <a:buChar char="•"/>
            </a:pPr>
            <a:r>
              <a:rPr lang="en-US" sz="2400" dirty="0">
                <a:solidFill>
                  <a:schemeClr val="bg1"/>
                </a:solidFill>
              </a:rPr>
              <a:t>⏰ </a:t>
            </a:r>
            <a:r>
              <a:rPr lang="en-US" sz="2400" b="1" dirty="0">
                <a:solidFill>
                  <a:schemeClr val="bg1"/>
                </a:solidFill>
              </a:rPr>
              <a:t>Early warning window:</a:t>
            </a:r>
            <a:r>
              <a:rPr lang="en-US" sz="2400" dirty="0">
                <a:solidFill>
                  <a:schemeClr val="bg1"/>
                </a:solidFill>
              </a:rPr>
              <a:t> 1 week ahead of official case spikes in test areas</a:t>
            </a:r>
          </a:p>
        </p:txBody>
      </p:sp>
    </p:spTree>
    <p:extLst>
      <p:ext uri="{BB962C8B-B14F-4D97-AF65-F5344CB8AC3E}">
        <p14:creationId xmlns:p14="http://schemas.microsoft.com/office/powerpoint/2010/main" val="2103191887"/>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Evaluation Results</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sz="2000" dirty="0">
              <a:solidFill>
                <a:srgbClr val="000000"/>
              </a:solidFill>
              <a:latin typeface="Microsoft YaHei Light"/>
              <a:ea typeface="Calibri"/>
              <a:cs typeface="Calibri"/>
            </a:endParaRPr>
          </a:p>
        </p:txBody>
      </p:sp>
      <p:sp>
        <p:nvSpPr>
          <p:cNvPr id="3" name="Rectangle 2"/>
          <p:cNvSpPr/>
          <p:nvPr/>
        </p:nvSpPr>
        <p:spPr>
          <a:xfrm>
            <a:off x="1238865" y="2274838"/>
            <a:ext cx="8909424" cy="2246769"/>
          </a:xfrm>
          <a:prstGeom prst="rect">
            <a:avLst/>
          </a:prstGeom>
        </p:spPr>
        <p:txBody>
          <a:bodyPr wrap="square">
            <a:spAutoFit/>
          </a:bodyPr>
          <a:lstStyle/>
          <a:p>
            <a:r>
              <a:rPr lang="en-US" sz="2000" dirty="0">
                <a:solidFill>
                  <a:schemeClr val="bg1"/>
                </a:solidFill>
              </a:rPr>
              <a:t>| **Metric**          </a:t>
            </a:r>
            <a:r>
              <a:rPr lang="en-US" sz="2000" dirty="0" smtClean="0">
                <a:solidFill>
                  <a:schemeClr val="bg1"/>
                </a:solidFill>
              </a:rPr>
              <a:t>   </a:t>
            </a:r>
            <a:r>
              <a:rPr lang="en-US" sz="2000" dirty="0">
                <a:solidFill>
                  <a:schemeClr val="bg1"/>
                </a:solidFill>
              </a:rPr>
              <a:t>| **Random Forest** | **</a:t>
            </a:r>
            <a:r>
              <a:rPr lang="en-US" sz="2000" dirty="0" err="1">
                <a:solidFill>
                  <a:schemeClr val="bg1"/>
                </a:solidFill>
              </a:rPr>
              <a:t>XGBoost</a:t>
            </a:r>
            <a:r>
              <a:rPr lang="en-US" sz="2000" dirty="0">
                <a:solidFill>
                  <a:schemeClr val="bg1"/>
                </a:solidFill>
              </a:rPr>
              <a:t>** | **LSTM** |</a:t>
            </a:r>
          </a:p>
          <a:p>
            <a:r>
              <a:rPr lang="en-US" sz="2000" dirty="0">
                <a:solidFill>
                  <a:schemeClr val="bg1"/>
                </a:solidFill>
              </a:rPr>
              <a:t>| -------------------- </a:t>
            </a:r>
            <a:r>
              <a:rPr lang="en-US" sz="2000" dirty="0" smtClean="0">
                <a:solidFill>
                  <a:schemeClr val="bg1"/>
                </a:solidFill>
              </a:rPr>
              <a:t>      | </a:t>
            </a:r>
            <a:r>
              <a:rPr lang="en-US" sz="2000" dirty="0">
                <a:solidFill>
                  <a:schemeClr val="bg1"/>
                </a:solidFill>
              </a:rPr>
              <a:t>----------------- </a:t>
            </a:r>
            <a:r>
              <a:rPr lang="en-US" sz="2000" dirty="0" smtClean="0">
                <a:solidFill>
                  <a:schemeClr val="bg1"/>
                </a:solidFill>
              </a:rPr>
              <a:t>             | </a:t>
            </a:r>
            <a:r>
              <a:rPr lang="en-US" sz="2000" dirty="0">
                <a:solidFill>
                  <a:schemeClr val="bg1"/>
                </a:solidFill>
              </a:rPr>
              <a:t>----------- </a:t>
            </a:r>
            <a:r>
              <a:rPr lang="en-US" sz="2000" dirty="0" smtClean="0">
                <a:solidFill>
                  <a:schemeClr val="bg1"/>
                </a:solidFill>
              </a:rPr>
              <a:t>         | -------- </a:t>
            </a:r>
            <a:r>
              <a:rPr lang="en-US" sz="2000" dirty="0">
                <a:solidFill>
                  <a:schemeClr val="bg1"/>
                </a:solidFill>
              </a:rPr>
              <a:t>|</a:t>
            </a:r>
          </a:p>
          <a:p>
            <a:r>
              <a:rPr lang="en-US" sz="2000" dirty="0">
                <a:solidFill>
                  <a:schemeClr val="bg1"/>
                </a:solidFill>
              </a:rPr>
              <a:t>| Accuracy            </a:t>
            </a:r>
            <a:r>
              <a:rPr lang="en-US" sz="2000" dirty="0" smtClean="0">
                <a:solidFill>
                  <a:schemeClr val="bg1"/>
                </a:solidFill>
              </a:rPr>
              <a:t>      </a:t>
            </a:r>
            <a:r>
              <a:rPr lang="en-US" sz="2000" dirty="0">
                <a:solidFill>
                  <a:schemeClr val="bg1"/>
                </a:solidFill>
              </a:rPr>
              <a:t>| 84%               </a:t>
            </a:r>
            <a:r>
              <a:rPr lang="en-US" sz="2000" dirty="0" smtClean="0">
                <a:solidFill>
                  <a:schemeClr val="bg1"/>
                </a:solidFill>
              </a:rPr>
              <a:t>              | </a:t>
            </a:r>
            <a:r>
              <a:rPr lang="en-US" sz="2000" dirty="0">
                <a:solidFill>
                  <a:schemeClr val="bg1"/>
                </a:solidFill>
              </a:rPr>
              <a:t>82%    </a:t>
            </a:r>
            <a:r>
              <a:rPr lang="en-US" sz="2000" dirty="0" smtClean="0">
                <a:solidFill>
                  <a:schemeClr val="bg1"/>
                </a:solidFill>
              </a:rPr>
              <a:t>              </a:t>
            </a:r>
            <a:r>
              <a:rPr lang="en-US" sz="2000" dirty="0">
                <a:solidFill>
                  <a:schemeClr val="bg1"/>
                </a:solidFill>
              </a:rPr>
              <a:t>| 78%      |</a:t>
            </a:r>
          </a:p>
          <a:p>
            <a:r>
              <a:rPr lang="en-US" sz="2000" dirty="0">
                <a:solidFill>
                  <a:schemeClr val="bg1"/>
                </a:solidFill>
              </a:rPr>
              <a:t>| Precision           </a:t>
            </a:r>
            <a:r>
              <a:rPr lang="en-US" sz="2000" dirty="0" smtClean="0">
                <a:solidFill>
                  <a:schemeClr val="bg1"/>
                </a:solidFill>
              </a:rPr>
              <a:t>       </a:t>
            </a:r>
            <a:r>
              <a:rPr lang="en-US" sz="2000" dirty="0">
                <a:solidFill>
                  <a:schemeClr val="bg1"/>
                </a:solidFill>
              </a:rPr>
              <a:t>| 81%               </a:t>
            </a:r>
            <a:r>
              <a:rPr lang="en-US" sz="2000" dirty="0" smtClean="0">
                <a:solidFill>
                  <a:schemeClr val="bg1"/>
                </a:solidFill>
              </a:rPr>
              <a:t>              | </a:t>
            </a:r>
            <a:r>
              <a:rPr lang="en-US" sz="2000" dirty="0">
                <a:solidFill>
                  <a:schemeClr val="bg1"/>
                </a:solidFill>
              </a:rPr>
              <a:t>79%      </a:t>
            </a:r>
            <a:r>
              <a:rPr lang="en-US" sz="2000" dirty="0" smtClean="0">
                <a:solidFill>
                  <a:schemeClr val="bg1"/>
                </a:solidFill>
              </a:rPr>
              <a:t>            </a:t>
            </a:r>
            <a:r>
              <a:rPr lang="en-US" sz="2000" dirty="0">
                <a:solidFill>
                  <a:schemeClr val="bg1"/>
                </a:solidFill>
              </a:rPr>
              <a:t>| 75%      |</a:t>
            </a:r>
          </a:p>
          <a:p>
            <a:r>
              <a:rPr lang="en-US" sz="2000" dirty="0">
                <a:solidFill>
                  <a:schemeClr val="bg1"/>
                </a:solidFill>
              </a:rPr>
              <a:t>| Recall (Sensitivity) | 79%            </a:t>
            </a:r>
            <a:r>
              <a:rPr lang="en-US" sz="2000" dirty="0" smtClean="0">
                <a:solidFill>
                  <a:schemeClr val="bg1"/>
                </a:solidFill>
              </a:rPr>
              <a:t>                  </a:t>
            </a:r>
            <a:r>
              <a:rPr lang="en-US" sz="2000" dirty="0">
                <a:solidFill>
                  <a:schemeClr val="bg1"/>
                </a:solidFill>
              </a:rPr>
              <a:t>| 77%       </a:t>
            </a:r>
            <a:r>
              <a:rPr lang="en-US" sz="2000" dirty="0" smtClean="0">
                <a:solidFill>
                  <a:schemeClr val="bg1"/>
                </a:solidFill>
              </a:rPr>
              <a:t>           </a:t>
            </a:r>
            <a:r>
              <a:rPr lang="en-US" sz="2000" dirty="0">
                <a:solidFill>
                  <a:schemeClr val="bg1"/>
                </a:solidFill>
              </a:rPr>
              <a:t>| 73%      |</a:t>
            </a:r>
          </a:p>
          <a:p>
            <a:r>
              <a:rPr lang="en-US" sz="2000" dirty="0">
                <a:solidFill>
                  <a:schemeClr val="bg1"/>
                </a:solidFill>
              </a:rPr>
              <a:t>| F1-Score             </a:t>
            </a:r>
            <a:r>
              <a:rPr lang="en-US" sz="2000" dirty="0" smtClean="0">
                <a:solidFill>
                  <a:schemeClr val="bg1"/>
                </a:solidFill>
              </a:rPr>
              <a:t>     | </a:t>
            </a:r>
            <a:r>
              <a:rPr lang="en-US" sz="2000" dirty="0">
                <a:solidFill>
                  <a:schemeClr val="bg1"/>
                </a:solidFill>
              </a:rPr>
              <a:t>80%               </a:t>
            </a:r>
            <a:r>
              <a:rPr lang="en-US" sz="2000" dirty="0" smtClean="0">
                <a:solidFill>
                  <a:schemeClr val="bg1"/>
                </a:solidFill>
              </a:rPr>
              <a:t>               | </a:t>
            </a:r>
            <a:r>
              <a:rPr lang="en-US" sz="2000" dirty="0">
                <a:solidFill>
                  <a:schemeClr val="bg1"/>
                </a:solidFill>
              </a:rPr>
              <a:t>78%       </a:t>
            </a:r>
            <a:r>
              <a:rPr lang="en-US" sz="2000" dirty="0" smtClean="0">
                <a:solidFill>
                  <a:schemeClr val="bg1"/>
                </a:solidFill>
              </a:rPr>
              <a:t>           </a:t>
            </a:r>
            <a:r>
              <a:rPr lang="en-US" sz="2000" dirty="0">
                <a:solidFill>
                  <a:schemeClr val="bg1"/>
                </a:solidFill>
              </a:rPr>
              <a:t>| 74%      |</a:t>
            </a:r>
          </a:p>
          <a:p>
            <a:r>
              <a:rPr lang="en-US" sz="2000" dirty="0">
                <a:solidFill>
                  <a:schemeClr val="bg1"/>
                </a:solidFill>
              </a:rPr>
              <a:t>| AUC-ROC            </a:t>
            </a:r>
            <a:r>
              <a:rPr lang="en-US" sz="2000" dirty="0" smtClean="0">
                <a:solidFill>
                  <a:schemeClr val="bg1"/>
                </a:solidFill>
              </a:rPr>
              <a:t>     </a:t>
            </a:r>
            <a:r>
              <a:rPr lang="en-US" sz="2000" dirty="0">
                <a:solidFill>
                  <a:schemeClr val="bg1"/>
                </a:solidFill>
              </a:rPr>
              <a:t>| 0.87          </a:t>
            </a:r>
            <a:r>
              <a:rPr lang="en-US" sz="2000" dirty="0" smtClean="0">
                <a:solidFill>
                  <a:schemeClr val="bg1"/>
                </a:solidFill>
              </a:rPr>
              <a:t>                    </a:t>
            </a:r>
            <a:r>
              <a:rPr lang="en-US" sz="2000" dirty="0">
                <a:solidFill>
                  <a:schemeClr val="bg1"/>
                </a:solidFill>
              </a:rPr>
              <a:t>| 0.85       </a:t>
            </a:r>
            <a:r>
              <a:rPr lang="en-US" sz="2000" dirty="0" smtClean="0">
                <a:solidFill>
                  <a:schemeClr val="bg1"/>
                </a:solidFill>
              </a:rPr>
              <a:t>            </a:t>
            </a:r>
            <a:r>
              <a:rPr lang="en-US" sz="2000" dirty="0">
                <a:solidFill>
                  <a:schemeClr val="bg1"/>
                </a:solidFill>
              </a:rPr>
              <a:t>| 0.81     |</a:t>
            </a:r>
          </a:p>
        </p:txBody>
      </p:sp>
    </p:spTree>
    <p:extLst>
      <p:ext uri="{BB962C8B-B14F-4D97-AF65-F5344CB8AC3E}">
        <p14:creationId xmlns:p14="http://schemas.microsoft.com/office/powerpoint/2010/main" val="2024415789"/>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Deployment</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dirty="0">
              <a:latin typeface="Microsoft YaHei Light"/>
              <a:ea typeface="+mj-lt"/>
              <a:cs typeface="+mj-lt"/>
            </a:endParaRPr>
          </a:p>
        </p:txBody>
      </p:sp>
      <p:sp>
        <p:nvSpPr>
          <p:cNvPr id="13" name="Rectangle 12"/>
          <p:cNvSpPr/>
          <p:nvPr/>
        </p:nvSpPr>
        <p:spPr>
          <a:xfrm>
            <a:off x="796309" y="3780907"/>
            <a:ext cx="8062555" cy="1015663"/>
          </a:xfrm>
          <a:prstGeom prst="rect">
            <a:avLst/>
          </a:prstGeom>
        </p:spPr>
        <p:txBody>
          <a:bodyPr wrap="square">
            <a:spAutoFit/>
          </a:bodyPr>
          <a:lstStyle/>
          <a:p>
            <a:r>
              <a:rPr lang="en-US" sz="2000" dirty="0">
                <a:solidFill>
                  <a:schemeClr val="bg1"/>
                </a:solidFill>
              </a:rPr>
              <a:t>Data </a:t>
            </a:r>
            <a:r>
              <a:rPr lang="en-US" sz="2000" dirty="0" smtClean="0">
                <a:solidFill>
                  <a:schemeClr val="bg1"/>
                </a:solidFill>
              </a:rPr>
              <a:t>Pipeline</a:t>
            </a:r>
          </a:p>
          <a:p>
            <a:r>
              <a:rPr lang="en-US" sz="2000" dirty="0">
                <a:solidFill>
                  <a:schemeClr val="bg1"/>
                </a:solidFill>
              </a:rPr>
              <a:t> </a:t>
            </a:r>
            <a:r>
              <a:rPr lang="en-US" sz="2000" dirty="0" smtClean="0">
                <a:solidFill>
                  <a:schemeClr val="bg1"/>
                </a:solidFill>
              </a:rPr>
              <a:t>Automated </a:t>
            </a:r>
            <a:r>
              <a:rPr lang="en-US" sz="2000" dirty="0">
                <a:solidFill>
                  <a:schemeClr val="bg1"/>
                </a:solidFill>
              </a:rPr>
              <a:t>data fetching from health surveillance and climate </a:t>
            </a:r>
            <a:r>
              <a:rPr lang="en-US" sz="2000" dirty="0" smtClean="0">
                <a:solidFill>
                  <a:schemeClr val="bg1"/>
                </a:solidFill>
              </a:rPr>
              <a:t>APIs</a:t>
            </a:r>
          </a:p>
          <a:p>
            <a:r>
              <a:rPr lang="en-US" sz="2000" dirty="0">
                <a:solidFill>
                  <a:schemeClr val="bg1"/>
                </a:solidFill>
              </a:rPr>
              <a:t> </a:t>
            </a:r>
            <a:r>
              <a:rPr lang="en-US" sz="2000" dirty="0" smtClean="0">
                <a:solidFill>
                  <a:schemeClr val="bg1"/>
                </a:solidFill>
              </a:rPr>
              <a:t>Daily </a:t>
            </a:r>
            <a:r>
              <a:rPr lang="en-US" sz="2000" dirty="0">
                <a:solidFill>
                  <a:schemeClr val="bg1"/>
                </a:solidFill>
              </a:rPr>
              <a:t>updates processed and predictions refreshed automatically</a:t>
            </a:r>
          </a:p>
        </p:txBody>
      </p:sp>
      <p:sp>
        <p:nvSpPr>
          <p:cNvPr id="18" name="Rectangle 17"/>
          <p:cNvSpPr/>
          <p:nvPr/>
        </p:nvSpPr>
        <p:spPr>
          <a:xfrm>
            <a:off x="796310" y="2253157"/>
            <a:ext cx="8272652" cy="1323439"/>
          </a:xfrm>
          <a:prstGeom prst="rect">
            <a:avLst/>
          </a:prstGeom>
        </p:spPr>
        <p:txBody>
          <a:bodyPr wrap="square">
            <a:spAutoFit/>
          </a:bodyPr>
          <a:lstStyle/>
          <a:p>
            <a:r>
              <a:rPr lang="en-US" sz="2000" dirty="0">
                <a:solidFill>
                  <a:schemeClr val="bg1"/>
                </a:solidFill>
              </a:rPr>
              <a:t>🖥️ </a:t>
            </a:r>
            <a:r>
              <a:rPr lang="en-US" sz="2000" dirty="0" smtClean="0">
                <a:solidFill>
                  <a:schemeClr val="bg1"/>
                </a:solidFill>
              </a:rPr>
              <a:t>Platform </a:t>
            </a:r>
          </a:p>
          <a:p>
            <a:r>
              <a:rPr lang="en-US" sz="2000" dirty="0">
                <a:solidFill>
                  <a:schemeClr val="bg1"/>
                </a:solidFill>
              </a:rPr>
              <a:t> </a:t>
            </a:r>
            <a:r>
              <a:rPr lang="en-US" sz="2000" dirty="0" smtClean="0">
                <a:solidFill>
                  <a:schemeClr val="bg1"/>
                </a:solidFill>
              </a:rPr>
              <a:t>Deployed </a:t>
            </a:r>
            <a:r>
              <a:rPr lang="en-US" sz="2000" dirty="0">
                <a:solidFill>
                  <a:schemeClr val="bg1"/>
                </a:solidFill>
              </a:rPr>
              <a:t>as a web-based dashboard for health </a:t>
            </a:r>
            <a:r>
              <a:rPr lang="en-US" sz="2000" dirty="0" smtClean="0">
                <a:solidFill>
                  <a:schemeClr val="bg1"/>
                </a:solidFill>
              </a:rPr>
              <a:t>authorities</a:t>
            </a:r>
          </a:p>
          <a:p>
            <a:r>
              <a:rPr lang="en-US" sz="2000" dirty="0">
                <a:solidFill>
                  <a:schemeClr val="bg1"/>
                </a:solidFill>
              </a:rPr>
              <a:t> </a:t>
            </a:r>
            <a:r>
              <a:rPr lang="en-US" sz="2000" dirty="0" smtClean="0">
                <a:solidFill>
                  <a:schemeClr val="bg1"/>
                </a:solidFill>
              </a:rPr>
              <a:t>Built </a:t>
            </a:r>
            <a:r>
              <a:rPr lang="en-US" sz="2000" dirty="0">
                <a:solidFill>
                  <a:schemeClr val="bg1"/>
                </a:solidFill>
              </a:rPr>
              <a:t>using Python (Flask/Django) with interactive visualizations (</a:t>
            </a:r>
            <a:r>
              <a:rPr lang="en-US" sz="2000" dirty="0" err="1">
                <a:solidFill>
                  <a:schemeClr val="bg1"/>
                </a:solidFill>
              </a:rPr>
              <a:t>Plotly</a:t>
            </a:r>
            <a:r>
              <a:rPr lang="en-US" sz="2000" dirty="0">
                <a:solidFill>
                  <a:schemeClr val="bg1"/>
                </a:solidFill>
              </a:rPr>
              <a:t>, Leaflet)</a:t>
            </a:r>
          </a:p>
        </p:txBody>
      </p:sp>
    </p:spTree>
    <p:extLst>
      <p:ext uri="{BB962C8B-B14F-4D97-AF65-F5344CB8AC3E}">
        <p14:creationId xmlns:p14="http://schemas.microsoft.com/office/powerpoint/2010/main" val="3266396936"/>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Future Work</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dirty="0">
              <a:latin typeface="Microsoft YaHei Light"/>
              <a:ea typeface="+mj-lt"/>
              <a:cs typeface="+mj-lt"/>
            </a:endParaRPr>
          </a:p>
        </p:txBody>
      </p:sp>
      <p:sp>
        <p:nvSpPr>
          <p:cNvPr id="3" name="Rectangle 2"/>
          <p:cNvSpPr/>
          <p:nvPr/>
        </p:nvSpPr>
        <p:spPr>
          <a:xfrm>
            <a:off x="796310" y="2253157"/>
            <a:ext cx="11395690" cy="1938992"/>
          </a:xfrm>
          <a:prstGeom prst="rect">
            <a:avLst/>
          </a:prstGeom>
        </p:spPr>
        <p:txBody>
          <a:bodyPr wrap="square">
            <a:spAutoFit/>
          </a:bodyPr>
          <a:lstStyle/>
          <a:p>
            <a:r>
              <a:rPr lang="en-US" sz="2000" dirty="0">
                <a:solidFill>
                  <a:schemeClr val="bg1"/>
                </a:solidFill>
              </a:rPr>
              <a:t>Expand data sources: Incorporate social media and mobility data for richer </a:t>
            </a:r>
            <a:r>
              <a:rPr lang="en-US" sz="2000" dirty="0" smtClean="0">
                <a:solidFill>
                  <a:schemeClr val="bg1"/>
                </a:solidFill>
              </a:rPr>
              <a:t>insights</a:t>
            </a:r>
          </a:p>
          <a:p>
            <a:r>
              <a:rPr lang="en-US" sz="2000" dirty="0" smtClean="0">
                <a:solidFill>
                  <a:schemeClr val="bg1"/>
                </a:solidFill>
              </a:rPr>
              <a:t>Enhance </a:t>
            </a:r>
            <a:r>
              <a:rPr lang="en-US" sz="2000" dirty="0">
                <a:solidFill>
                  <a:schemeClr val="bg1"/>
                </a:solidFill>
              </a:rPr>
              <a:t>model accuracy: Experiment with advanced deep learning and hybrid </a:t>
            </a:r>
            <a:r>
              <a:rPr lang="en-US" sz="2000" dirty="0" smtClean="0">
                <a:solidFill>
                  <a:schemeClr val="bg1"/>
                </a:solidFill>
              </a:rPr>
              <a:t>models</a:t>
            </a:r>
          </a:p>
          <a:p>
            <a:r>
              <a:rPr lang="en-US" sz="2000" dirty="0" smtClean="0">
                <a:solidFill>
                  <a:schemeClr val="bg1"/>
                </a:solidFill>
              </a:rPr>
              <a:t>Real-time </a:t>
            </a:r>
            <a:r>
              <a:rPr lang="en-US" sz="2000" dirty="0">
                <a:solidFill>
                  <a:schemeClr val="bg1"/>
                </a:solidFill>
              </a:rPr>
              <a:t>prediction: Develop live streaming data integration for faster </a:t>
            </a:r>
            <a:r>
              <a:rPr lang="en-US" sz="2000" dirty="0" smtClean="0">
                <a:solidFill>
                  <a:schemeClr val="bg1"/>
                </a:solidFill>
              </a:rPr>
              <a:t>alerts</a:t>
            </a:r>
          </a:p>
          <a:p>
            <a:r>
              <a:rPr lang="en-US" sz="2000" dirty="0" smtClean="0">
                <a:solidFill>
                  <a:schemeClr val="bg1"/>
                </a:solidFill>
              </a:rPr>
              <a:t>Geographic </a:t>
            </a:r>
            <a:r>
              <a:rPr lang="en-US" sz="2000" dirty="0">
                <a:solidFill>
                  <a:schemeClr val="bg1"/>
                </a:solidFill>
              </a:rPr>
              <a:t>scaling: Adapt model for different regions and </a:t>
            </a:r>
            <a:r>
              <a:rPr lang="en-US" sz="2000" dirty="0" smtClean="0">
                <a:solidFill>
                  <a:schemeClr val="bg1"/>
                </a:solidFill>
              </a:rPr>
              <a:t>diseases</a:t>
            </a:r>
          </a:p>
          <a:p>
            <a:r>
              <a:rPr lang="en-US" sz="2000" dirty="0" smtClean="0">
                <a:solidFill>
                  <a:schemeClr val="bg1"/>
                </a:solidFill>
              </a:rPr>
              <a:t>User-friendly </a:t>
            </a:r>
            <a:r>
              <a:rPr lang="en-US" sz="2000" dirty="0">
                <a:solidFill>
                  <a:schemeClr val="bg1"/>
                </a:solidFill>
              </a:rPr>
              <a:t>tools: Build mobile apps for community-level outbreak </a:t>
            </a:r>
            <a:r>
              <a:rPr lang="en-US" sz="2000" dirty="0" smtClean="0">
                <a:solidFill>
                  <a:schemeClr val="bg1"/>
                </a:solidFill>
              </a:rPr>
              <a:t>reporting</a:t>
            </a:r>
          </a:p>
          <a:p>
            <a:r>
              <a:rPr lang="en-US" sz="2000" dirty="0" smtClean="0">
                <a:solidFill>
                  <a:schemeClr val="bg1"/>
                </a:solidFill>
              </a:rPr>
              <a:t>Collaborate </a:t>
            </a:r>
            <a:r>
              <a:rPr lang="en-US" sz="2000" dirty="0">
                <a:solidFill>
                  <a:schemeClr val="bg1"/>
                </a:solidFill>
              </a:rPr>
              <a:t>with health agencies: Implement feedback loop to improve model continuously</a:t>
            </a:r>
          </a:p>
        </p:txBody>
      </p:sp>
    </p:spTree>
    <p:extLst>
      <p:ext uri="{BB962C8B-B14F-4D97-AF65-F5344CB8AC3E}">
        <p14:creationId xmlns:p14="http://schemas.microsoft.com/office/powerpoint/2010/main" val="2434591599"/>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References</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dirty="0">
              <a:latin typeface="Microsoft YaHei Light"/>
              <a:ea typeface="+mj-lt"/>
              <a:cs typeface="+mj-lt"/>
            </a:endParaRPr>
          </a:p>
        </p:txBody>
      </p:sp>
      <p:sp>
        <p:nvSpPr>
          <p:cNvPr id="3" name="Rectangle 2"/>
          <p:cNvSpPr/>
          <p:nvPr/>
        </p:nvSpPr>
        <p:spPr>
          <a:xfrm>
            <a:off x="871348" y="2136339"/>
            <a:ext cx="10996187" cy="2554545"/>
          </a:xfrm>
          <a:prstGeom prst="rect">
            <a:avLst/>
          </a:prstGeom>
        </p:spPr>
        <p:txBody>
          <a:bodyPr wrap="square">
            <a:spAutoFit/>
          </a:bodyPr>
          <a:lstStyle/>
          <a:p>
            <a:r>
              <a:rPr lang="en-US" sz="2000" dirty="0">
                <a:solidFill>
                  <a:schemeClr val="bg1"/>
                </a:solidFill>
              </a:rPr>
              <a:t>World Health Organization (WHO). Global Surveillance for Disease Outbreaks. 2023</a:t>
            </a:r>
            <a:r>
              <a:rPr lang="en-US" sz="2000" dirty="0" smtClean="0">
                <a:solidFill>
                  <a:schemeClr val="bg1"/>
                </a:solidFill>
              </a:rPr>
              <a:t>.</a:t>
            </a:r>
          </a:p>
          <a:p>
            <a:r>
              <a:rPr lang="en-US" sz="2000" dirty="0" smtClean="0">
                <a:solidFill>
                  <a:schemeClr val="bg1"/>
                </a:solidFill>
              </a:rPr>
              <a:t>Smith</a:t>
            </a:r>
            <a:r>
              <a:rPr lang="en-US" sz="2000" dirty="0">
                <a:solidFill>
                  <a:schemeClr val="bg1"/>
                </a:solidFill>
              </a:rPr>
              <a:t>, J., &amp; Lee, A. (2022). Predictive Modeling in Epidemiology: Integrating Climate Data. Journal of Health Informatics, 18(3), 145-158</a:t>
            </a:r>
            <a:r>
              <a:rPr lang="en-US" sz="2000" dirty="0" smtClean="0">
                <a:solidFill>
                  <a:schemeClr val="bg1"/>
                </a:solidFill>
              </a:rPr>
              <a:t>.</a:t>
            </a:r>
          </a:p>
          <a:p>
            <a:r>
              <a:rPr lang="en-US" sz="2000" dirty="0" smtClean="0">
                <a:solidFill>
                  <a:schemeClr val="bg1"/>
                </a:solidFill>
              </a:rPr>
              <a:t>National </a:t>
            </a:r>
            <a:r>
              <a:rPr lang="en-US" sz="2000" dirty="0">
                <a:solidFill>
                  <a:schemeClr val="bg1"/>
                </a:solidFill>
              </a:rPr>
              <a:t>Oceanic and Atmospheric Administration (NOAA). Climate Data for Public Health Applications. 2024</a:t>
            </a:r>
            <a:r>
              <a:rPr lang="en-US" sz="2000" dirty="0" smtClean="0">
                <a:solidFill>
                  <a:schemeClr val="bg1"/>
                </a:solidFill>
              </a:rPr>
              <a:t>.</a:t>
            </a:r>
          </a:p>
          <a:p>
            <a:r>
              <a:rPr lang="en-US" sz="2000" dirty="0" smtClean="0">
                <a:solidFill>
                  <a:schemeClr val="bg1"/>
                </a:solidFill>
              </a:rPr>
              <a:t>Brown</a:t>
            </a:r>
            <a:r>
              <a:rPr lang="en-US" sz="2000" dirty="0">
                <a:solidFill>
                  <a:schemeClr val="bg1"/>
                </a:solidFill>
              </a:rPr>
              <a:t>, R. et al. (2021). Machine Learning Techniques for Early Disease Outbreak Detection. International Journal of Medical Informatics, 150, 104-113</a:t>
            </a:r>
            <a:r>
              <a:rPr lang="en-US" sz="2000" dirty="0" smtClean="0">
                <a:solidFill>
                  <a:schemeClr val="bg1"/>
                </a:solidFill>
              </a:rPr>
              <a:t>.</a:t>
            </a:r>
          </a:p>
          <a:p>
            <a:r>
              <a:rPr lang="en-US" sz="2000" dirty="0" smtClean="0">
                <a:solidFill>
                  <a:schemeClr val="bg1"/>
                </a:solidFill>
              </a:rPr>
              <a:t>CDC</a:t>
            </a:r>
            <a:r>
              <a:rPr lang="en-US" sz="2000" dirty="0">
                <a:solidFill>
                  <a:schemeClr val="bg1"/>
                </a:solidFill>
              </a:rPr>
              <a:t>. Epidemiological Data Sources and Usage. 2023.</a:t>
            </a:r>
          </a:p>
        </p:txBody>
      </p:sp>
    </p:spTree>
    <p:extLst>
      <p:ext uri="{BB962C8B-B14F-4D97-AF65-F5344CB8AC3E}">
        <p14:creationId xmlns:p14="http://schemas.microsoft.com/office/powerpoint/2010/main" val="3142756433"/>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Rectangle"/>
          <p:cNvSpPr/>
          <p:nvPr/>
        </p:nvSpPr>
        <p:spPr>
          <a:xfrm>
            <a:off x="-11767" y="1343345"/>
            <a:ext cx="12215534" cy="5531503"/>
          </a:xfrm>
          <a:prstGeom prst="rect">
            <a:avLst/>
          </a:prstGeom>
          <a:solidFill>
            <a:srgbClr val="FE2E45"/>
          </a:solidFill>
          <a:ln w="12700">
            <a:miter lim="400000"/>
          </a:ln>
        </p:spPr>
        <p:txBody>
          <a:bodyPr lIns="45719" rIns="45719" anchor="ctr"/>
          <a:lstStyle/>
          <a:p>
            <a:endParaRPr/>
          </a:p>
        </p:txBody>
      </p:sp>
      <p:pic>
        <p:nvPicPr>
          <p:cNvPr id="659" name="Picture 7" descr="Picture 7"/>
          <p:cNvPicPr>
            <a:picLocks noChangeAspect="1"/>
          </p:cNvPicPr>
          <p:nvPr/>
        </p:nvPicPr>
        <p:blipFill>
          <a:blip r:embed="rId2"/>
          <a:stretch>
            <a:fillRect/>
          </a:stretch>
        </p:blipFill>
        <p:spPr>
          <a:xfrm>
            <a:off x="10091332" y="387946"/>
            <a:ext cx="1172345" cy="572571"/>
          </a:xfrm>
          <a:prstGeom prst="rect">
            <a:avLst/>
          </a:prstGeom>
          <a:ln w="12700">
            <a:miter lim="400000"/>
          </a:ln>
        </p:spPr>
      </p:pic>
      <p:pic>
        <p:nvPicPr>
          <p:cNvPr id="660" name="Picture 9" descr="Picture 9"/>
          <p:cNvPicPr>
            <a:picLocks noChangeAspect="1"/>
          </p:cNvPicPr>
          <p:nvPr/>
        </p:nvPicPr>
        <p:blipFill>
          <a:blip r:embed="rId3"/>
          <a:stretch>
            <a:fillRect/>
          </a:stretch>
        </p:blipFill>
        <p:spPr>
          <a:xfrm>
            <a:off x="8970126" y="295810"/>
            <a:ext cx="959441" cy="733788"/>
          </a:xfrm>
          <a:prstGeom prst="rect">
            <a:avLst/>
          </a:prstGeom>
          <a:ln w="12700">
            <a:miter lim="400000"/>
          </a:ln>
        </p:spPr>
      </p:pic>
      <p:pic>
        <p:nvPicPr>
          <p:cNvPr id="661" name="pasted-movie.png" descr="pasted-movie.png"/>
          <p:cNvPicPr>
            <a:picLocks noChangeAspect="1"/>
          </p:cNvPicPr>
          <p:nvPr/>
        </p:nvPicPr>
        <p:blipFill>
          <a:blip r:embed="rId4"/>
          <a:stretch>
            <a:fillRect/>
          </a:stretch>
        </p:blipFill>
        <p:spPr>
          <a:xfrm>
            <a:off x="11474078" y="103953"/>
            <a:ext cx="526003" cy="1065320"/>
          </a:xfrm>
          <a:prstGeom prst="rect">
            <a:avLst/>
          </a:prstGeom>
          <a:ln w="12700">
            <a:miter lim="400000"/>
          </a:ln>
        </p:spPr>
      </p:pic>
      <p:pic>
        <p:nvPicPr>
          <p:cNvPr id="662" name="pasted-movie.png" descr="pasted-movie.png"/>
          <p:cNvPicPr>
            <a:picLocks noChangeAspect="1"/>
          </p:cNvPicPr>
          <p:nvPr/>
        </p:nvPicPr>
        <p:blipFill>
          <a:blip r:embed="rId5"/>
          <a:srcRect l="13941" t="19365" r="13941" b="19365"/>
          <a:stretch>
            <a:fillRect/>
          </a:stretch>
        </p:blipFill>
        <p:spPr>
          <a:xfrm>
            <a:off x="7968564" y="251012"/>
            <a:ext cx="907559" cy="771035"/>
          </a:xfrm>
          <a:prstGeom prst="rect">
            <a:avLst/>
          </a:prstGeom>
          <a:ln w="12700">
            <a:miter lim="400000"/>
          </a:ln>
        </p:spPr>
      </p:pic>
      <p:pic>
        <p:nvPicPr>
          <p:cNvPr id="663" name="Image" descr="Image"/>
          <p:cNvPicPr>
            <a:picLocks noChangeAspect="1"/>
          </p:cNvPicPr>
          <p:nvPr/>
        </p:nvPicPr>
        <p:blipFill>
          <a:blip r:embed="rId6"/>
          <a:stretch>
            <a:fillRect/>
          </a:stretch>
        </p:blipFill>
        <p:spPr>
          <a:xfrm>
            <a:off x="7847704" y="2355271"/>
            <a:ext cx="2919045" cy="2837091"/>
          </a:xfrm>
          <a:prstGeom prst="rect">
            <a:avLst/>
          </a:prstGeom>
          <a:ln w="12700">
            <a:miter lim="400000"/>
          </a:ln>
        </p:spPr>
      </p:pic>
      <p:sp>
        <p:nvSpPr>
          <p:cNvPr id="664" name="Thank you!"/>
          <p:cNvSpPr txBox="1">
            <a:spLocks noGrp="1"/>
          </p:cNvSpPr>
          <p:nvPr>
            <p:ph type="ctrTitle" idx="4294967295"/>
          </p:nvPr>
        </p:nvSpPr>
        <p:spPr>
          <a:xfrm>
            <a:off x="4352098" y="2352844"/>
            <a:ext cx="4403897" cy="3307515"/>
          </a:xfrm>
          <a:prstGeom prst="rect">
            <a:avLst/>
          </a:prstGeom>
        </p:spPr>
        <p:txBody>
          <a:bodyPr lIns="91440" tIns="45720" rIns="91440" bIns="45720" anchor="t"/>
          <a:lstStyle>
            <a:lvl1pPr>
              <a:lnSpc>
                <a:spcPct val="60000"/>
              </a:lnSpc>
              <a:defRPr sz="8000">
                <a:solidFill>
                  <a:srgbClr val="FFFFFF"/>
                </a:solidFill>
                <a:latin typeface="Merriweather Sans Regular ExtraBold"/>
                <a:ea typeface="Merriweather Sans Regular ExtraBold"/>
                <a:cs typeface="Merriweather Sans Regular ExtraBold"/>
                <a:sym typeface="Merriweather Sans Regular ExtraBold"/>
              </a:defRPr>
            </a:lvl1pPr>
          </a:lstStyle>
          <a:p>
            <a:pPr>
              <a:lnSpc>
                <a:spcPct val="100000"/>
              </a:lnSpc>
            </a:pPr>
            <a:r>
              <a:rPr b="1">
                <a:latin typeface="Microsoft YaHei"/>
              </a:rPr>
              <a:t>Thank you!</a:t>
            </a:r>
            <a:endParaRPr lang="en-US" b="1">
              <a:latin typeface="Microsoft YaHei"/>
            </a:endParaRPr>
          </a:p>
        </p:txBody>
      </p:sp>
      <p:pic>
        <p:nvPicPr>
          <p:cNvPr id="665" name="Image" descr="Image"/>
          <p:cNvPicPr>
            <a:picLocks noChangeAspect="1"/>
          </p:cNvPicPr>
          <p:nvPr/>
        </p:nvPicPr>
        <p:blipFill>
          <a:blip r:embed="rId7"/>
          <a:stretch>
            <a:fillRect/>
          </a:stretch>
        </p:blipFill>
        <p:spPr>
          <a:xfrm>
            <a:off x="-603668" y="647699"/>
            <a:ext cx="5015131" cy="70240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71119" y="1521319"/>
            <a:ext cx="5931561" cy="4919389"/>
          </a:xfrm>
          <a:prstGeom prst="rect">
            <a:avLst/>
          </a:prstGeom>
        </p:spPr>
        <p:txBody>
          <a:bodyPr lIns="45719" tIns="45720" rIns="45719" bIns="45720" anchor="ctr">
            <a:noAutofit/>
          </a:bodyPr>
          <a:lstStyle/>
          <a:p>
            <a:pPr>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a:ea typeface="+mj-lt"/>
                <a:cs typeface="+mj-lt"/>
              </a:rPr>
              <a:t>Concept note and implementation plan</a:t>
            </a: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ea typeface="+mj-lt"/>
                <a:cs typeface="+mj-lt"/>
              </a:rPr>
              <a:t>Background</a:t>
            </a: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ea typeface="+mj-lt"/>
                <a:cs typeface="+mj-lt"/>
              </a:rPr>
              <a:t>Objectives</a:t>
            </a: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ea typeface="+mj-lt"/>
                <a:cs typeface="+mj-lt"/>
              </a:rPr>
              <a:t>SDG Relation</a:t>
            </a:r>
          </a:p>
          <a:p>
            <a:pPr>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a:ea typeface="+mj-lt"/>
                <a:cs typeface="+mj-lt"/>
              </a:rPr>
              <a:t>Data</a:t>
            </a: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ea typeface="+mj-lt"/>
                <a:cs typeface="+mj-lt"/>
              </a:rPr>
              <a:t>Data Collection</a:t>
            </a: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ea typeface="+mj-lt"/>
                <a:cs typeface="+mj-lt"/>
              </a:rPr>
              <a:t>Exploratory Data Analysis et Feature Engineering</a:t>
            </a: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a:rPr>
              <a:t>Model</a:t>
            </a: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rPr>
              <a:t>Model Selection and Training</a:t>
            </a: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rPr>
              <a:t>Model Evaluation and Hyperparameter Tuning</a:t>
            </a: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rPr>
              <a:t>Model Refinement and Testing</a:t>
            </a: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a:rPr>
              <a:t>Results</a:t>
            </a: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rPr>
              <a:t>Evaluation Results</a:t>
            </a: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rPr>
              <a:t>Deployment</a:t>
            </a: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rPr>
              <a:t>Future Work</a:t>
            </a:r>
          </a:p>
        </p:txBody>
      </p:sp>
      <p:sp>
        <p:nvSpPr>
          <p:cNvPr id="493" name="Title 1"/>
          <p:cNvSpPr txBox="1">
            <a:spLocks noGrp="1"/>
          </p:cNvSpPr>
          <p:nvPr>
            <p:ph type="title"/>
          </p:nvPr>
        </p:nvSpPr>
        <p:spPr>
          <a:xfrm>
            <a:off x="751976" y="965081"/>
            <a:ext cx="4872894" cy="579837"/>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Outline</a:t>
            </a: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10"/>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2"/>
              <a:stretch>
                <a:fillRect/>
              </a:stretch>
            </p:blipFill>
            <p:spPr>
              <a:xfrm>
                <a:off x="879270" y="517776"/>
                <a:ext cx="450568" cy="106963"/>
              </a:xfrm>
              <a:prstGeom prst="rect">
                <a:avLst/>
              </a:prstGeom>
            </p:spPr>
          </p:pic>
        </mc:Fallback>
      </mc:AlternateContent>
      <p:pic>
        <p:nvPicPr>
          <p:cNvPr id="4" name="Picture 4" descr="Picture 4">
            <a:extLst>
              <a:ext uri="{FF2B5EF4-FFF2-40B4-BE49-F238E27FC236}">
                <a16:creationId xmlns:a16="http://schemas.microsoft.com/office/drawing/2014/main" id="{57D78288-2887-2023-20D7-1695D0D721F5}"/>
              </a:ext>
            </a:extLst>
          </p:cNvPr>
          <p:cNvPicPr>
            <a:picLocks noChangeAspect="1"/>
          </p:cNvPicPr>
          <p:nvPr/>
        </p:nvPicPr>
        <p:blipFill>
          <a:blip r:embed="rId13"/>
          <a:srcRect l="4040" t="1442" r="5947" b="2065"/>
          <a:stretch>
            <a:fillRect/>
          </a:stretch>
        </p:blipFill>
        <p:spPr>
          <a:xfrm>
            <a:off x="6770205" y="1420775"/>
            <a:ext cx="4919511" cy="4919389"/>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8" y="0"/>
                  <a:pt x="9840" y="0"/>
                </a:cubicBezTo>
                <a:close/>
              </a:path>
            </a:pathLst>
          </a:custGeom>
          <a:ln w="12700">
            <a:miter lim="400000"/>
          </a:ln>
        </p:spPr>
      </p:pic>
    </p:spTree>
    <p:extLst>
      <p:ext uri="{BB962C8B-B14F-4D97-AF65-F5344CB8AC3E}">
        <p14:creationId xmlns:p14="http://schemas.microsoft.com/office/powerpoint/2010/main" val="778328290"/>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3" name="Rectangle">
            <a:extLst>
              <a:ext uri="{FF2B5EF4-FFF2-40B4-BE49-F238E27FC236}">
                <a16:creationId xmlns:a16="http://schemas.microsoft.com/office/drawing/2014/main" id="{A76E722F-F453-1D78-E217-B9D17F108B48}"/>
              </a:ext>
            </a:extLst>
          </p:cNvPr>
          <p:cNvSpPr/>
          <p:nvPr/>
        </p:nvSpPr>
        <p:spPr>
          <a:xfrm>
            <a:off x="358173" y="832820"/>
            <a:ext cx="10715116" cy="1362402"/>
          </a:xfrm>
          <a:prstGeom prst="rect">
            <a:avLst/>
          </a:prstGeom>
          <a:solidFill>
            <a:srgbClr val="FE2E45"/>
          </a:solidFill>
          <a:ln w="12700">
            <a:miter lim="400000"/>
          </a:ln>
        </p:spPr>
        <p:txBody>
          <a:bodyPr lIns="45719" rIns="45719" anchor="ctr"/>
          <a:lstStyle/>
          <a:p>
            <a:endParaRPr/>
          </a:p>
        </p:txBody>
      </p:sp>
      <p:sp>
        <p:nvSpPr>
          <p:cNvPr id="8" name="Title 1">
            <a:extLst>
              <a:ext uri="{FF2B5EF4-FFF2-40B4-BE49-F238E27FC236}">
                <a16:creationId xmlns:a16="http://schemas.microsoft.com/office/drawing/2014/main" id="{7071CC31-E3BB-0CF5-58C7-0CB500F3ECEF}"/>
              </a:ext>
            </a:extLst>
          </p:cNvPr>
          <p:cNvSpPr txBox="1">
            <a:spLocks/>
          </p:cNvSpPr>
          <p:nvPr/>
        </p:nvSpPr>
        <p:spPr>
          <a:xfrm>
            <a:off x="629265" y="1192211"/>
            <a:ext cx="10572656"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a:ea typeface="Microsoft YaHei"/>
              </a:rPr>
              <a:t>Concept note and Implementation Plan </a:t>
            </a:r>
            <a:endParaRPr lang="en-US" sz="4000" dirty="0">
              <a:solidFill>
                <a:schemeClr val="tx1"/>
              </a:solidFill>
            </a:endParaRPr>
          </a:p>
        </p:txBody>
      </p:sp>
      <p:sp>
        <p:nvSpPr>
          <p:cNvPr id="4" name="Rectangle 3"/>
          <p:cNvSpPr/>
          <p:nvPr/>
        </p:nvSpPr>
        <p:spPr>
          <a:xfrm>
            <a:off x="461654" y="2478623"/>
            <a:ext cx="10827483" cy="3477875"/>
          </a:xfrm>
          <a:prstGeom prst="rect">
            <a:avLst/>
          </a:prstGeom>
        </p:spPr>
        <p:txBody>
          <a:bodyPr wrap="square">
            <a:spAutoFit/>
          </a:bodyPr>
          <a:lstStyle/>
          <a:p>
            <a:r>
              <a:rPr lang="en-US" sz="2000" dirty="0" smtClean="0">
                <a:solidFill>
                  <a:schemeClr val="bg1"/>
                </a:solidFill>
              </a:rPr>
              <a:t>- Early </a:t>
            </a:r>
            <a:r>
              <a:rPr lang="en-US" sz="2000" dirty="0">
                <a:solidFill>
                  <a:schemeClr val="bg1"/>
                </a:solidFill>
              </a:rPr>
              <a:t>diagnosis of disease outbreaks is critical for public health preparedness and response. Delays</a:t>
            </a:r>
          </a:p>
          <a:p>
            <a:r>
              <a:rPr lang="en-US" sz="2000" dirty="0">
                <a:solidFill>
                  <a:schemeClr val="bg1"/>
                </a:solidFill>
              </a:rPr>
              <a:t>in detecting outbreaks can lead to higher transmission rates, strained healthcare resources, and</a:t>
            </a:r>
          </a:p>
          <a:p>
            <a:r>
              <a:rPr lang="en-US" sz="2000" dirty="0">
                <a:solidFill>
                  <a:schemeClr val="bg1"/>
                </a:solidFill>
              </a:rPr>
              <a:t>higher mortality.</a:t>
            </a:r>
          </a:p>
          <a:p>
            <a:r>
              <a:rPr lang="en-US" sz="2000" dirty="0" smtClean="0">
                <a:solidFill>
                  <a:schemeClr val="bg1"/>
                </a:solidFill>
              </a:rPr>
              <a:t>- This </a:t>
            </a:r>
            <a:r>
              <a:rPr lang="en-US" sz="2000" dirty="0">
                <a:solidFill>
                  <a:schemeClr val="bg1"/>
                </a:solidFill>
              </a:rPr>
              <a:t>study addresses the critical need for a predictive model that uses epidemiological and</a:t>
            </a:r>
          </a:p>
          <a:p>
            <a:r>
              <a:rPr lang="en-US" sz="2000" dirty="0">
                <a:solidFill>
                  <a:schemeClr val="bg1"/>
                </a:solidFill>
              </a:rPr>
              <a:t>meteorological data to forecast disease outbreaks. A literature assessment is required to understand</a:t>
            </a:r>
          </a:p>
          <a:p>
            <a:r>
              <a:rPr lang="en-US" sz="2000" dirty="0" smtClean="0">
                <a:solidFill>
                  <a:schemeClr val="bg1"/>
                </a:solidFill>
              </a:rPr>
              <a:t>- the </a:t>
            </a:r>
            <a:r>
              <a:rPr lang="en-US" sz="2000" dirty="0">
                <a:solidFill>
                  <a:schemeClr val="bg1"/>
                </a:solidFill>
              </a:rPr>
              <a:t>present state of research in AI-driven epidemic prediction and to identify the gaps that this</a:t>
            </a:r>
          </a:p>
          <a:p>
            <a:r>
              <a:rPr lang="en-US" sz="2000" dirty="0">
                <a:solidFill>
                  <a:schemeClr val="bg1"/>
                </a:solidFill>
              </a:rPr>
              <a:t>project seeks to bridge</a:t>
            </a:r>
            <a:r>
              <a:rPr lang="en-US" sz="2000" dirty="0" smtClean="0">
                <a:solidFill>
                  <a:schemeClr val="bg1"/>
                </a:solidFill>
              </a:rPr>
              <a:t>.</a:t>
            </a:r>
          </a:p>
          <a:p>
            <a:r>
              <a:rPr lang="en-US" sz="2000" dirty="0" smtClean="0">
                <a:solidFill>
                  <a:schemeClr val="bg1"/>
                </a:solidFill>
              </a:rPr>
              <a:t>- Our </a:t>
            </a:r>
            <a:r>
              <a:rPr lang="en-US" sz="2000" dirty="0">
                <a:solidFill>
                  <a:schemeClr val="bg1"/>
                </a:solidFill>
              </a:rPr>
              <a:t>study will expand on these findings by incorporating epidemiological, climatic, and possible movement data into an ML-based early warning system. This contribution will address a vacuum in existing tools by focusing on both prediction accuracy and implementation readiness, thereby boosting global efforts aligned with SDG 3: Good Health and Well-Being.</a:t>
            </a:r>
          </a:p>
        </p:txBody>
      </p:sp>
    </p:spTree>
    <p:extLst>
      <p:ext uri="{BB962C8B-B14F-4D97-AF65-F5344CB8AC3E}">
        <p14:creationId xmlns:p14="http://schemas.microsoft.com/office/powerpoint/2010/main" val="3788209816"/>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Background</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lnSpcReduction="1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r>
              <a:rPr lang="en-US" sz="2000" dirty="0">
                <a:solidFill>
                  <a:schemeClr val="bg1"/>
                </a:solidFill>
              </a:rPr>
              <a:t>In recent years, the frequency and intensity of disease outbreaks have increased globally, posing significant threats to public health, economies, and societies. Traditional surveillance systems often detect outbreaks only after they have spread, limiting the time available for response and containment.</a:t>
            </a:r>
          </a:p>
          <a:p>
            <a:r>
              <a:rPr lang="en-US" sz="2000" dirty="0">
                <a:solidFill>
                  <a:schemeClr val="bg1"/>
                </a:solidFill>
              </a:rPr>
              <a:t>Epidemiological data, such as infection rates, population density, and mobility patterns, provide vital information for tracking disease spread. Meanwhile, climate factors like temperature, rainfall, and humidity have been shown to significantly influence the transmission dynamics of many infectious diseases, including malaria, dengue, and cholera.</a:t>
            </a:r>
          </a:p>
          <a:p>
            <a:r>
              <a:rPr lang="en-US" sz="2000" dirty="0">
                <a:solidFill>
                  <a:schemeClr val="bg1"/>
                </a:solidFill>
              </a:rPr>
              <a:t>By leveraging advancements in data analytics and machine learning, predictive modeling offers a proactive approach to outbreak detection. Integrating epidemiological and climate data allows for the development of more robust models that can identify early signals of potential outbreaks, enabling timely public health interventions and resource allocation.</a:t>
            </a:r>
          </a:p>
          <a:p>
            <a:r>
              <a:rPr lang="en-US" sz="2000" dirty="0">
                <a:solidFill>
                  <a:schemeClr val="bg1"/>
                </a:solidFill>
              </a:rPr>
              <a:t>This approach is especially important in regions with limited healthcare infrastructure, where early warning systems can significantly reduce morbidity and mortality rates.</a:t>
            </a:r>
          </a:p>
        </p:txBody>
      </p:sp>
    </p:spTree>
    <p:extLst>
      <p:ext uri="{BB962C8B-B14F-4D97-AF65-F5344CB8AC3E}">
        <p14:creationId xmlns:p14="http://schemas.microsoft.com/office/powerpoint/2010/main" val="2078563304"/>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Objectives</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hangingPunct="1">
              <a:defRPr sz="1400">
                <a:solidFill>
                  <a:srgbClr val="000000"/>
                </a:solidFill>
                <a:latin typeface="Merriweather Sans Light"/>
                <a:ea typeface="Merriweather Sans Light"/>
                <a:cs typeface="Merriweather Sans Light"/>
                <a:sym typeface="Merriweather Sans Light"/>
              </a:defRPr>
            </a:pPr>
            <a:r>
              <a:rPr lang="en-US" sz="1800" b="1" dirty="0">
                <a:sym typeface="Merriweather Sans Light"/>
              </a:rPr>
              <a:t>To understand the role of predictive modeling</a:t>
            </a:r>
            <a:r>
              <a:rPr lang="en-US" sz="1800" dirty="0">
                <a:sym typeface="Merriweather Sans Light"/>
              </a:rPr>
              <a:t> in forecasting disease outbreaks using data-driven approaches</a:t>
            </a:r>
            <a:r>
              <a:rPr lang="en-US" sz="1800" dirty="0" smtClean="0">
                <a:sym typeface="Merriweather Sans Light"/>
              </a:rPr>
              <a:t>.</a:t>
            </a:r>
          </a:p>
          <a:p>
            <a:pPr hangingPunct="1">
              <a:defRPr sz="1400">
                <a:solidFill>
                  <a:srgbClr val="000000"/>
                </a:solidFill>
                <a:latin typeface="Merriweather Sans Light"/>
                <a:ea typeface="Merriweather Sans Light"/>
                <a:cs typeface="Merriweather Sans Light"/>
                <a:sym typeface="Merriweather Sans Light"/>
              </a:defRPr>
            </a:pPr>
            <a:r>
              <a:rPr lang="en-US" sz="1800" b="1" dirty="0">
                <a:sym typeface="Merriweather Sans Light"/>
              </a:rPr>
              <a:t>To explore the integration of epidemiological and climate data</a:t>
            </a:r>
            <a:r>
              <a:rPr lang="en-US" sz="1800" dirty="0">
                <a:sym typeface="Merriweather Sans Light"/>
              </a:rPr>
              <a:t> for enhancing outbreak detection accuracy</a:t>
            </a:r>
            <a:r>
              <a:rPr lang="en-US" sz="1800" dirty="0" smtClean="0">
                <a:sym typeface="Merriweather Sans Light"/>
              </a:rPr>
              <a:t>.</a:t>
            </a:r>
          </a:p>
          <a:p>
            <a:pPr hangingPunct="1">
              <a:defRPr sz="1400">
                <a:solidFill>
                  <a:srgbClr val="000000"/>
                </a:solidFill>
                <a:latin typeface="Merriweather Sans Light"/>
                <a:ea typeface="Merriweather Sans Light"/>
                <a:cs typeface="Merriweather Sans Light"/>
                <a:sym typeface="Merriweather Sans Light"/>
              </a:defRPr>
            </a:pPr>
            <a:r>
              <a:rPr lang="en-US" sz="1800" b="1" dirty="0">
                <a:sym typeface="Merriweather Sans Light"/>
              </a:rPr>
              <a:t>To develop models that can identify early warning signs</a:t>
            </a:r>
            <a:r>
              <a:rPr lang="en-US" sz="1800" dirty="0">
                <a:sym typeface="Merriweather Sans Light"/>
              </a:rPr>
              <a:t> of potential disease outbreaks</a:t>
            </a:r>
            <a:r>
              <a:rPr lang="en-US" sz="1800" dirty="0" smtClean="0">
                <a:sym typeface="Merriweather Sans Light"/>
              </a:rPr>
              <a:t>.</a:t>
            </a:r>
          </a:p>
          <a:p>
            <a:pPr hangingPunct="1">
              <a:defRPr sz="1400">
                <a:solidFill>
                  <a:srgbClr val="000000"/>
                </a:solidFill>
                <a:latin typeface="Merriweather Sans Light"/>
                <a:ea typeface="Merriweather Sans Light"/>
                <a:cs typeface="Merriweather Sans Light"/>
                <a:sym typeface="Merriweather Sans Light"/>
              </a:defRPr>
            </a:pPr>
            <a:r>
              <a:rPr lang="en-US" sz="1800" b="1" dirty="0">
                <a:sym typeface="Merriweather Sans Light"/>
              </a:rPr>
              <a:t>To evaluate the effectiveness of different predictive techniques</a:t>
            </a:r>
            <a:r>
              <a:rPr lang="en-US" sz="1800" dirty="0">
                <a:sym typeface="Merriweather Sans Light"/>
              </a:rPr>
              <a:t> (e.g., machine learning, time series analysis) in outbreak prediction</a:t>
            </a:r>
            <a:r>
              <a:rPr lang="en-US" sz="1800" dirty="0" smtClean="0">
                <a:sym typeface="Merriweather Sans Light"/>
              </a:rPr>
              <a:t>.</a:t>
            </a:r>
          </a:p>
          <a:p>
            <a:pPr hangingPunct="1">
              <a:defRPr sz="1400">
                <a:solidFill>
                  <a:srgbClr val="000000"/>
                </a:solidFill>
                <a:latin typeface="Merriweather Sans Light"/>
                <a:ea typeface="Merriweather Sans Light"/>
                <a:cs typeface="Merriweather Sans Light"/>
                <a:sym typeface="Merriweather Sans Light"/>
              </a:defRPr>
            </a:pPr>
            <a:r>
              <a:rPr lang="en-US" sz="1800" b="1" dirty="0">
                <a:sym typeface="Merriweather Sans Light"/>
              </a:rPr>
              <a:t>To demonstrate the potential of climate factors</a:t>
            </a:r>
            <a:r>
              <a:rPr lang="en-US" sz="1800" dirty="0">
                <a:sym typeface="Merriweather Sans Light"/>
              </a:rPr>
              <a:t> (temperature, humidity, rainfall, etc.) in influencing disease spread patterns</a:t>
            </a:r>
            <a:r>
              <a:rPr lang="en-US" sz="1800" dirty="0" smtClean="0">
                <a:sym typeface="Merriweather Sans Light"/>
              </a:rPr>
              <a:t>.</a:t>
            </a:r>
          </a:p>
          <a:p>
            <a:pPr hangingPunct="1">
              <a:defRPr sz="1400">
                <a:solidFill>
                  <a:srgbClr val="000000"/>
                </a:solidFill>
                <a:latin typeface="Merriweather Sans Light"/>
                <a:ea typeface="Merriweather Sans Light"/>
                <a:cs typeface="Merriweather Sans Light"/>
                <a:sym typeface="Merriweather Sans Light"/>
              </a:defRPr>
            </a:pPr>
            <a:r>
              <a:rPr lang="en-US" sz="1800" b="1" dirty="0">
                <a:sym typeface="Merriweather Sans Light"/>
              </a:rPr>
              <a:t>To propose a framework or system</a:t>
            </a:r>
            <a:r>
              <a:rPr lang="en-US" sz="1800" dirty="0">
                <a:sym typeface="Merriweather Sans Light"/>
              </a:rPr>
              <a:t> that can support public health decision-making and timely interventions.</a:t>
            </a:r>
            <a:endParaRPr lang="en-US" sz="1800" dirty="0">
              <a:latin typeface="Microsoft YaHei Light"/>
              <a:ea typeface="+mj-lt"/>
              <a:cs typeface="+mj-lt"/>
            </a:endParaRPr>
          </a:p>
        </p:txBody>
      </p:sp>
    </p:spTree>
    <p:extLst>
      <p:ext uri="{BB962C8B-B14F-4D97-AF65-F5344CB8AC3E}">
        <p14:creationId xmlns:p14="http://schemas.microsoft.com/office/powerpoint/2010/main" val="2324159311"/>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SDG Relation</a:t>
            </a:r>
          </a:p>
        </p:txBody>
      </p:sp>
      <p:sp>
        <p:nvSpPr>
          <p:cNvPr id="13" name="Content Placeholder 2">
            <a:extLst>
              <a:ext uri="{FF2B5EF4-FFF2-40B4-BE49-F238E27FC236}">
                <a16:creationId xmlns:a16="http://schemas.microsoft.com/office/drawing/2014/main" id="{671255BA-15EE-15A3-4EFD-5B96230312AB}"/>
              </a:ext>
            </a:extLst>
          </p:cNvPr>
          <p:cNvSpPr txBox="1">
            <a:spLocks/>
          </p:cNvSpPr>
          <p:nvPr/>
        </p:nvSpPr>
        <p:spPr>
          <a:xfrm>
            <a:off x="751976" y="2249738"/>
            <a:ext cx="5432514" cy="31580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ctr">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r>
              <a:rPr lang="en-US" sz="2000" b="1" dirty="0">
                <a:solidFill>
                  <a:schemeClr val="bg1"/>
                </a:solidFill>
              </a:rPr>
              <a:t>SDG 3: Good Health and Well-being</a:t>
            </a:r>
          </a:p>
          <a:p>
            <a:r>
              <a:rPr lang="en-US" sz="2000" dirty="0">
                <a:solidFill>
                  <a:schemeClr val="bg1"/>
                </a:solidFill>
              </a:rPr>
              <a:t>Enhances </a:t>
            </a:r>
            <a:r>
              <a:rPr lang="en-US" sz="2000" b="1" dirty="0">
                <a:solidFill>
                  <a:schemeClr val="bg1"/>
                </a:solidFill>
              </a:rPr>
              <a:t>early detection and response to disease outbreaks</a:t>
            </a:r>
            <a:r>
              <a:rPr lang="en-US" sz="2000" dirty="0">
                <a:solidFill>
                  <a:schemeClr val="bg1"/>
                </a:solidFill>
              </a:rPr>
              <a:t>, reducing morbidity and mortality.</a:t>
            </a:r>
          </a:p>
          <a:p>
            <a:r>
              <a:rPr lang="en-US" sz="2000" dirty="0">
                <a:solidFill>
                  <a:schemeClr val="bg1"/>
                </a:solidFill>
              </a:rPr>
              <a:t>Supports </a:t>
            </a:r>
            <a:r>
              <a:rPr lang="en-US" sz="2000" b="1" dirty="0">
                <a:solidFill>
                  <a:schemeClr val="bg1"/>
                </a:solidFill>
              </a:rPr>
              <a:t>universal health coverage</a:t>
            </a:r>
            <a:r>
              <a:rPr lang="en-US" sz="2000" dirty="0">
                <a:solidFill>
                  <a:schemeClr val="bg1"/>
                </a:solidFill>
              </a:rPr>
              <a:t> by improving health systems' preparedness and surveillance.</a:t>
            </a:r>
          </a:p>
          <a:p>
            <a:r>
              <a:rPr lang="en-US" sz="2000" dirty="0">
                <a:solidFill>
                  <a:schemeClr val="bg1"/>
                </a:solidFill>
              </a:rPr>
              <a:t>Contributes to </a:t>
            </a:r>
            <a:r>
              <a:rPr lang="en-US" sz="2000" b="1" dirty="0">
                <a:solidFill>
                  <a:schemeClr val="bg1"/>
                </a:solidFill>
              </a:rPr>
              <a:t>target 3.d</a:t>
            </a:r>
            <a:r>
              <a:rPr lang="en-US" sz="2000" dirty="0">
                <a:solidFill>
                  <a:schemeClr val="bg1"/>
                </a:solidFill>
              </a:rPr>
              <a:t>: </a:t>
            </a:r>
            <a:r>
              <a:rPr lang="en-US" sz="2000" i="1" dirty="0">
                <a:solidFill>
                  <a:schemeClr val="bg1"/>
                </a:solidFill>
              </a:rPr>
              <a:t>"Strengthen the capacity for early warning, risk reduction and management of national and global health risks."</a:t>
            </a:r>
            <a:endParaRPr lang="en-US" sz="2000" dirty="0">
              <a:solidFill>
                <a:schemeClr val="bg1"/>
              </a:solidFill>
            </a:endParaRPr>
          </a:p>
        </p:txBody>
      </p:sp>
      <p:sp>
        <p:nvSpPr>
          <p:cNvPr id="3" name="Rectangle 2">
            <a:extLst>
              <a:ext uri="{FF2B5EF4-FFF2-40B4-BE49-F238E27FC236}">
                <a16:creationId xmlns:a16="http://schemas.microsoft.com/office/drawing/2014/main" id="{4237921B-7F14-076A-E2CF-079D6214588E}"/>
              </a:ext>
            </a:extLst>
          </p:cNvPr>
          <p:cNvSpPr/>
          <p:nvPr/>
        </p:nvSpPr>
        <p:spPr>
          <a:xfrm>
            <a:off x="6780810" y="3158239"/>
            <a:ext cx="4061361" cy="369330"/>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0000"/>
              </a:solidFill>
              <a:effectLst/>
              <a:uFillTx/>
              <a:latin typeface="+mj-lt"/>
              <a:ea typeface="+mj-ea"/>
              <a:cs typeface="+mj-cs"/>
              <a:sym typeface="Calibri"/>
            </a:endParaRPr>
          </a:p>
        </p:txBody>
      </p:sp>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14507" y="1984838"/>
            <a:ext cx="5171768" cy="3157434"/>
          </a:xfrm>
          <a:prstGeom prst="rect">
            <a:avLst/>
          </a:prstGeom>
        </p:spPr>
      </p:pic>
    </p:spTree>
    <p:extLst>
      <p:ext uri="{BB962C8B-B14F-4D97-AF65-F5344CB8AC3E}">
        <p14:creationId xmlns:p14="http://schemas.microsoft.com/office/powerpoint/2010/main" val="1988242315"/>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3" name="Rectangle">
            <a:extLst>
              <a:ext uri="{FF2B5EF4-FFF2-40B4-BE49-F238E27FC236}">
                <a16:creationId xmlns:a16="http://schemas.microsoft.com/office/drawing/2014/main" id="{A76E722F-F453-1D78-E217-B9D17F108B48}"/>
              </a:ext>
            </a:extLst>
          </p:cNvPr>
          <p:cNvSpPr/>
          <p:nvPr/>
        </p:nvSpPr>
        <p:spPr>
          <a:xfrm>
            <a:off x="486805" y="980944"/>
            <a:ext cx="10715116" cy="1362402"/>
          </a:xfrm>
          <a:prstGeom prst="rect">
            <a:avLst/>
          </a:prstGeom>
          <a:solidFill>
            <a:srgbClr val="FE2E45"/>
          </a:solidFill>
          <a:ln w="12700">
            <a:miter lim="400000"/>
          </a:ln>
        </p:spPr>
        <p:txBody>
          <a:bodyPr lIns="45719" rIns="45719" anchor="ctr"/>
          <a:lstStyle/>
          <a:p>
            <a:endParaRPr/>
          </a:p>
        </p:txBody>
      </p:sp>
      <p:sp>
        <p:nvSpPr>
          <p:cNvPr id="8" name="Title 1">
            <a:extLst>
              <a:ext uri="{FF2B5EF4-FFF2-40B4-BE49-F238E27FC236}">
                <a16:creationId xmlns:a16="http://schemas.microsoft.com/office/drawing/2014/main" id="{7071CC31-E3BB-0CF5-58C7-0CB500F3ECEF}"/>
              </a:ext>
            </a:extLst>
          </p:cNvPr>
          <p:cNvSpPr txBox="1">
            <a:spLocks/>
          </p:cNvSpPr>
          <p:nvPr/>
        </p:nvSpPr>
        <p:spPr>
          <a:xfrm>
            <a:off x="760694" y="1420250"/>
            <a:ext cx="10572656"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a:ea typeface="Microsoft YaHei"/>
              </a:rPr>
              <a:t>Data</a:t>
            </a:r>
            <a:endParaRPr lang="en-US" sz="4000" dirty="0">
              <a:solidFill>
                <a:schemeClr val="tx1"/>
              </a:solidFill>
            </a:endParaRPr>
          </a:p>
        </p:txBody>
      </p:sp>
      <p:sp>
        <p:nvSpPr>
          <p:cNvPr id="4" name="Rectangle 3"/>
          <p:cNvSpPr/>
          <p:nvPr/>
        </p:nvSpPr>
        <p:spPr>
          <a:xfrm>
            <a:off x="760694" y="2782652"/>
            <a:ext cx="10777231" cy="2554545"/>
          </a:xfrm>
          <a:prstGeom prst="rect">
            <a:avLst/>
          </a:prstGeom>
        </p:spPr>
        <p:txBody>
          <a:bodyPr wrap="square">
            <a:spAutoFit/>
          </a:bodyPr>
          <a:lstStyle/>
          <a:p>
            <a:r>
              <a:rPr lang="en-US" sz="2000" dirty="0">
                <a:solidFill>
                  <a:schemeClr val="bg1"/>
                </a:solidFill>
              </a:rPr>
              <a:t>Data Sources: </a:t>
            </a:r>
            <a:endParaRPr lang="en-US" sz="2000" dirty="0" smtClean="0">
              <a:solidFill>
                <a:schemeClr val="bg1"/>
              </a:solidFill>
            </a:endParaRPr>
          </a:p>
          <a:p>
            <a:r>
              <a:rPr lang="en-US" sz="2000" dirty="0" smtClean="0">
                <a:solidFill>
                  <a:schemeClr val="bg1"/>
                </a:solidFill>
              </a:rPr>
              <a:t>• </a:t>
            </a:r>
            <a:r>
              <a:rPr lang="en-US" sz="2000" dirty="0">
                <a:solidFill>
                  <a:schemeClr val="bg1"/>
                </a:solidFill>
              </a:rPr>
              <a:t>Epidemiological Data: • Source: WHO, CDC, national health ministries • Format: CSV and JSON • Size: Approx. 50MB (country-level data for ~20 years) </a:t>
            </a:r>
            <a:endParaRPr lang="en-US" sz="2000" dirty="0" smtClean="0">
              <a:solidFill>
                <a:schemeClr val="bg1"/>
              </a:solidFill>
            </a:endParaRPr>
          </a:p>
          <a:p>
            <a:r>
              <a:rPr lang="en-US" sz="2000" dirty="0" smtClean="0">
                <a:solidFill>
                  <a:schemeClr val="bg1"/>
                </a:solidFill>
              </a:rPr>
              <a:t>• </a:t>
            </a:r>
            <a:r>
              <a:rPr lang="en-US" sz="2000" dirty="0">
                <a:solidFill>
                  <a:schemeClr val="bg1"/>
                </a:solidFill>
              </a:rPr>
              <a:t>Climate Data: • Source: NASA POWER, NOAA, local meteorological databases • Format: API-based access, JSON/CSV • Size: Varies per query; around 2–5MB per year per region </a:t>
            </a:r>
            <a:endParaRPr lang="en-US" sz="2000" dirty="0" smtClean="0">
              <a:solidFill>
                <a:schemeClr val="bg1"/>
              </a:solidFill>
            </a:endParaRPr>
          </a:p>
          <a:p>
            <a:r>
              <a:rPr lang="en-US" sz="2000" dirty="0" smtClean="0">
                <a:solidFill>
                  <a:schemeClr val="bg1"/>
                </a:solidFill>
              </a:rPr>
              <a:t>• </a:t>
            </a:r>
            <a:r>
              <a:rPr lang="en-US" sz="2000" dirty="0">
                <a:solidFill>
                  <a:schemeClr val="bg1"/>
                </a:solidFill>
              </a:rPr>
              <a:t>Population Mobility (optional if accessible): • Source: Mobile phone providers (anonymized), transport logs, Google Community Mobility Reports • Format: CSV or dashboards • Size: Typically ~20MB per region per month</a:t>
            </a:r>
          </a:p>
        </p:txBody>
      </p:sp>
    </p:spTree>
    <p:extLst>
      <p:ext uri="{BB962C8B-B14F-4D97-AF65-F5344CB8AC3E}">
        <p14:creationId xmlns:p14="http://schemas.microsoft.com/office/powerpoint/2010/main" val="3665824357"/>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11349893"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icrosoft YaHei"/>
              </a:rPr>
              <a:t>Exploratory Data Analysis and Feature Engineering</a:t>
            </a:r>
            <a:endParaRPr lang="en-US" dirty="0"/>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1800" dirty="0">
                <a:sym typeface="Merriweather Sans Light"/>
              </a:rPr>
              <a:t>Epidemiological Data</a:t>
            </a:r>
            <a:r>
              <a:rPr lang="en-US" sz="1800" dirty="0" smtClean="0">
                <a:sym typeface="Merriweather Sans Light"/>
              </a:rPr>
              <a:t>:</a:t>
            </a: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1800" dirty="0" smtClean="0">
                <a:sym typeface="Merriweather Sans Light"/>
              </a:rPr>
              <a:t> </a:t>
            </a:r>
            <a:r>
              <a:rPr lang="en-US" sz="1800" dirty="0">
                <a:sym typeface="Merriweather Sans Light"/>
              </a:rPr>
              <a:t>• Descriptive Statistics: Average number of cases per disease, mortality rate trends. </a:t>
            </a:r>
            <a:endParaRPr lang="en-US" sz="1800" dirty="0" smtClean="0">
              <a:sym typeface="Merriweather Sans Ligh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1800" dirty="0" smtClean="0">
                <a:sym typeface="Merriweather Sans Light"/>
              </a:rPr>
              <a:t>• </a:t>
            </a:r>
            <a:r>
              <a:rPr lang="en-US" sz="1800" dirty="0">
                <a:sym typeface="Merriweather Sans Light"/>
              </a:rPr>
              <a:t>Findings: A rise in dengue and cholera cases is strongly correlated with seasonal patterns, especially in tropical regions. </a:t>
            </a:r>
            <a:endParaRPr lang="en-US" sz="1800" dirty="0" smtClean="0">
              <a:sym typeface="Merriweather Sans Ligh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1800" dirty="0" smtClean="0">
                <a:sym typeface="Merriweather Sans Light"/>
              </a:rPr>
              <a:t>Climate </a:t>
            </a:r>
            <a:r>
              <a:rPr lang="en-US" sz="1800" dirty="0">
                <a:sym typeface="Merriweather Sans Light"/>
              </a:rPr>
              <a:t>Data: </a:t>
            </a:r>
            <a:endParaRPr lang="en-US" sz="1800" dirty="0" smtClean="0">
              <a:sym typeface="Merriweather Sans Ligh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1800" dirty="0" smtClean="0">
                <a:sym typeface="Merriweather Sans Light"/>
              </a:rPr>
              <a:t>• </a:t>
            </a:r>
            <a:r>
              <a:rPr lang="en-US" sz="1800" dirty="0">
                <a:sym typeface="Merriweather Sans Light"/>
              </a:rPr>
              <a:t>Variables: Temperature, rainfall, humidity. </a:t>
            </a:r>
            <a:endParaRPr lang="en-US" sz="1800" dirty="0" smtClean="0">
              <a:sym typeface="Merriweather Sans Ligh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1800" dirty="0" smtClean="0">
                <a:sym typeface="Merriweather Sans Light"/>
              </a:rPr>
              <a:t>• </a:t>
            </a:r>
            <a:r>
              <a:rPr lang="en-US" sz="1800" dirty="0">
                <a:sym typeface="Merriweather Sans Light"/>
              </a:rPr>
              <a:t>Insights: For example, a spike in rainfall and humidity levels often precedes malaria and cholera outbreaks</a:t>
            </a:r>
            <a:r>
              <a:rPr lang="en-US" sz="1800" dirty="0" smtClean="0">
                <a:sym typeface="Merriweather Sans Light"/>
              </a:rPr>
              <a:t>.</a:t>
            </a: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1800" dirty="0">
                <a:sym typeface="Merriweather Sans Light"/>
              </a:rPr>
              <a:t>Integration: </a:t>
            </a:r>
            <a:endParaRPr lang="en-US" sz="1800" dirty="0" smtClean="0">
              <a:sym typeface="Merriweather Sans Ligh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1800" dirty="0" smtClean="0">
                <a:sym typeface="Merriweather Sans Light"/>
              </a:rPr>
              <a:t>• </a:t>
            </a:r>
            <a:r>
              <a:rPr lang="en-US" sz="1800" dirty="0">
                <a:sym typeface="Merriweather Sans Light"/>
              </a:rPr>
              <a:t>Feature Engineering: Lag variables for climate indicators, mobility scores, region-based normalization. </a:t>
            </a:r>
            <a:endParaRPr lang="en-US" sz="1800" dirty="0" smtClean="0">
              <a:sym typeface="Merriweather Sans Ligh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1800" dirty="0" smtClean="0">
                <a:sym typeface="Merriweather Sans Light"/>
              </a:rPr>
              <a:t>• </a:t>
            </a:r>
            <a:r>
              <a:rPr lang="en-US" sz="1800" dirty="0">
                <a:sym typeface="Merriweather Sans Light"/>
              </a:rPr>
              <a:t>Correlation Analysis: Preliminary Pearson correlation shows strong links between precipitation and outbreak surges (r = 0.72 in dengue datasets).</a:t>
            </a:r>
            <a:endParaRPr lang="en-US" sz="1800" dirty="0">
              <a:latin typeface="Microsoft YaHei Light"/>
              <a:ea typeface="+mj-lt"/>
              <a:cs typeface="+mj-lt"/>
            </a:endParaRPr>
          </a:p>
        </p:txBody>
      </p:sp>
    </p:spTree>
    <p:extLst>
      <p:ext uri="{BB962C8B-B14F-4D97-AF65-F5344CB8AC3E}">
        <p14:creationId xmlns:p14="http://schemas.microsoft.com/office/powerpoint/2010/main" val="1504947697"/>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3" name="Rectangle">
            <a:extLst>
              <a:ext uri="{FF2B5EF4-FFF2-40B4-BE49-F238E27FC236}">
                <a16:creationId xmlns:a16="http://schemas.microsoft.com/office/drawing/2014/main" id="{A76E722F-F453-1D78-E217-B9D17F108B48}"/>
              </a:ext>
            </a:extLst>
          </p:cNvPr>
          <p:cNvSpPr/>
          <p:nvPr/>
        </p:nvSpPr>
        <p:spPr>
          <a:xfrm>
            <a:off x="461654" y="853713"/>
            <a:ext cx="10715116" cy="1362402"/>
          </a:xfrm>
          <a:prstGeom prst="rect">
            <a:avLst/>
          </a:prstGeom>
          <a:solidFill>
            <a:srgbClr val="FE2E45"/>
          </a:solidFill>
          <a:ln w="12700">
            <a:miter lim="400000"/>
          </a:ln>
        </p:spPr>
        <p:txBody>
          <a:bodyPr lIns="45719" rIns="45719" anchor="ctr"/>
          <a:lstStyle/>
          <a:p>
            <a:endParaRPr dirty="0"/>
          </a:p>
        </p:txBody>
      </p:sp>
      <p:sp>
        <p:nvSpPr>
          <p:cNvPr id="8" name="Title 1">
            <a:extLst>
              <a:ext uri="{FF2B5EF4-FFF2-40B4-BE49-F238E27FC236}">
                <a16:creationId xmlns:a16="http://schemas.microsoft.com/office/drawing/2014/main" id="{7071CC31-E3BB-0CF5-58C7-0CB500F3ECEF}"/>
              </a:ext>
            </a:extLst>
          </p:cNvPr>
          <p:cNvSpPr txBox="1">
            <a:spLocks/>
          </p:cNvSpPr>
          <p:nvPr/>
        </p:nvSpPr>
        <p:spPr>
          <a:xfrm>
            <a:off x="629265" y="1307573"/>
            <a:ext cx="10572656"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a:ea typeface="Microsoft YaHei"/>
              </a:rPr>
              <a:t>Model</a:t>
            </a:r>
            <a:endParaRPr lang="en-US" sz="4000" dirty="0">
              <a:solidFill>
                <a:schemeClr val="tx1"/>
              </a:solidFill>
            </a:endParaRPr>
          </a:p>
        </p:txBody>
      </p:sp>
      <p:sp>
        <p:nvSpPr>
          <p:cNvPr id="4" name="Rectangle 3"/>
          <p:cNvSpPr/>
          <p:nvPr/>
        </p:nvSpPr>
        <p:spPr>
          <a:xfrm>
            <a:off x="479745" y="2425746"/>
            <a:ext cx="10871696" cy="707886"/>
          </a:xfrm>
          <a:prstGeom prst="rect">
            <a:avLst/>
          </a:prstGeom>
        </p:spPr>
        <p:txBody>
          <a:bodyPr wrap="square">
            <a:spAutoFit/>
          </a:bodyPr>
          <a:lstStyle/>
          <a:p>
            <a:r>
              <a:rPr lang="en-US" sz="2000" dirty="0">
                <a:solidFill>
                  <a:schemeClr val="bg1"/>
                </a:solidFill>
              </a:rPr>
              <a:t>The proposed predictive model combines </a:t>
            </a:r>
            <a:r>
              <a:rPr lang="en-US" sz="2000" b="1" dirty="0">
                <a:solidFill>
                  <a:schemeClr val="bg1"/>
                </a:solidFill>
              </a:rPr>
              <a:t>epidemiological</a:t>
            </a:r>
            <a:r>
              <a:rPr lang="en-US" sz="2000" dirty="0">
                <a:solidFill>
                  <a:schemeClr val="bg1"/>
                </a:solidFill>
              </a:rPr>
              <a:t> and </a:t>
            </a:r>
            <a:r>
              <a:rPr lang="en-US" sz="2000" b="1" dirty="0">
                <a:solidFill>
                  <a:schemeClr val="bg1"/>
                </a:solidFill>
              </a:rPr>
              <a:t>climate</a:t>
            </a:r>
            <a:r>
              <a:rPr lang="en-US" sz="2000" dirty="0">
                <a:solidFill>
                  <a:schemeClr val="bg1"/>
                </a:solidFill>
              </a:rPr>
              <a:t> datasets to detect early signals of disease outbreaks using machine learning </a:t>
            </a:r>
            <a:r>
              <a:rPr lang="en-US" sz="2000" dirty="0" smtClean="0">
                <a:solidFill>
                  <a:schemeClr val="bg1"/>
                </a:solidFill>
              </a:rPr>
              <a:t>techniques Using </a:t>
            </a:r>
            <a:r>
              <a:rPr lang="en-US" sz="2000" b="1" dirty="0">
                <a:solidFill>
                  <a:schemeClr val="bg1"/>
                </a:solidFill>
                <a:latin typeface="Microsoft YaHei Light"/>
              </a:rPr>
              <a:t>Random Forest</a:t>
            </a:r>
            <a:endParaRPr lang="en-US" sz="2000" b="1" dirty="0">
              <a:solidFill>
                <a:schemeClr val="bg1"/>
              </a:solidFill>
            </a:endParaRPr>
          </a:p>
        </p:txBody>
      </p:sp>
    </p:spTree>
    <p:extLst>
      <p:ext uri="{BB962C8B-B14F-4D97-AF65-F5344CB8AC3E}">
        <p14:creationId xmlns:p14="http://schemas.microsoft.com/office/powerpoint/2010/main" val="1123296019"/>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frontiertech">
  <a:themeElements>
    <a:clrScheme name="frontiertech">
      <a:dk1>
        <a:srgbClr val="2B2551"/>
      </a:dk1>
      <a:lt1>
        <a:srgbClr val="FEFFFE"/>
      </a:lt1>
      <a:dk2>
        <a:srgbClr val="A7A7A7"/>
      </a:dk2>
      <a:lt2>
        <a:srgbClr val="535353"/>
      </a:lt2>
      <a:accent1>
        <a:srgbClr val="FEC736"/>
      </a:accent1>
      <a:accent2>
        <a:srgbClr val="4CA2A9"/>
      </a:accent2>
      <a:accent3>
        <a:srgbClr val="5E73AC"/>
      </a:accent3>
      <a:accent4>
        <a:srgbClr val="B68A29"/>
      </a:accent4>
      <a:accent5>
        <a:srgbClr val="5B9BD5"/>
      </a:accent5>
      <a:accent6>
        <a:srgbClr val="70AD47"/>
      </a:accent6>
      <a:hlink>
        <a:srgbClr val="0000FF"/>
      </a:hlink>
      <a:folHlink>
        <a:srgbClr val="FF00FF"/>
      </a:folHlink>
    </a:clrScheme>
    <a:fontScheme name="frontiertech">
      <a:majorFont>
        <a:latin typeface="Calibri"/>
        <a:ea typeface="Calibri"/>
        <a:cs typeface="Calibri"/>
      </a:majorFont>
      <a:minorFont>
        <a:latin typeface="Helvetica"/>
        <a:ea typeface="Helvetica"/>
        <a:cs typeface="Helvetica"/>
      </a:minorFont>
    </a:fontScheme>
    <a:fmtScheme name="frontiertech">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frontiertech">
  <a:themeElements>
    <a:clrScheme name="frontiertech">
      <a:dk1>
        <a:srgbClr val="000000"/>
      </a:dk1>
      <a:lt1>
        <a:srgbClr val="FFFFFF"/>
      </a:lt1>
      <a:dk2>
        <a:srgbClr val="A7A7A7"/>
      </a:dk2>
      <a:lt2>
        <a:srgbClr val="535353"/>
      </a:lt2>
      <a:accent1>
        <a:srgbClr val="FEC736"/>
      </a:accent1>
      <a:accent2>
        <a:srgbClr val="4CA2A9"/>
      </a:accent2>
      <a:accent3>
        <a:srgbClr val="5E73AC"/>
      </a:accent3>
      <a:accent4>
        <a:srgbClr val="B68A29"/>
      </a:accent4>
      <a:accent5>
        <a:srgbClr val="5B9BD5"/>
      </a:accent5>
      <a:accent6>
        <a:srgbClr val="70AD47"/>
      </a:accent6>
      <a:hlink>
        <a:srgbClr val="0000FF"/>
      </a:hlink>
      <a:folHlink>
        <a:srgbClr val="FF00FF"/>
      </a:folHlink>
    </a:clrScheme>
    <a:fontScheme name="frontiertech">
      <a:majorFont>
        <a:latin typeface="Calibri"/>
        <a:ea typeface="Calibri"/>
        <a:cs typeface="Calibri"/>
      </a:majorFont>
      <a:minorFont>
        <a:latin typeface="Helvetica"/>
        <a:ea typeface="Helvetica"/>
        <a:cs typeface="Helvetica"/>
      </a:minorFont>
    </a:fontScheme>
    <a:fmtScheme name="frontiertech">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97847797-b717-4ffb-b5fd-2a237f853cda" xsi:nil="true"/>
    <lcf76f155ced4ddcb4097134ff3c332f xmlns="6259e846-8b77-4076-b7b3-191dee427045">
      <Terms xmlns="http://schemas.microsoft.com/office/infopath/2007/PartnerControls"/>
    </lcf76f155ced4ddcb4097134ff3c332f>
    <_Flow_SignoffStatus xmlns="6259e846-8b77-4076-b7b3-191dee427045" xsi:nil="true"/>
    <Time xmlns="6259e846-8b77-4076-b7b3-191dee42704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E9A02BA3BD6C54284F20B51199E6706" ma:contentTypeVersion="16" ma:contentTypeDescription="Create a new document." ma:contentTypeScope="" ma:versionID="50db4ba235eabe6491ab7857e29c0882">
  <xsd:schema xmlns:xsd="http://www.w3.org/2001/XMLSchema" xmlns:xs="http://www.w3.org/2001/XMLSchema" xmlns:p="http://schemas.microsoft.com/office/2006/metadata/properties" xmlns:ns2="6259e846-8b77-4076-b7b3-191dee427045" xmlns:ns3="97847797-b717-4ffb-b5fd-2a237f853cda" targetNamespace="http://schemas.microsoft.com/office/2006/metadata/properties" ma:root="true" ma:fieldsID="bdc0650e2d63736d94805c8d3699dd99" ns2:_="" ns3:_="">
    <xsd:import namespace="6259e846-8b77-4076-b7b3-191dee427045"/>
    <xsd:import namespace="97847797-b717-4ffb-b5fd-2a237f853cd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SearchProperties" minOccurs="0"/>
                <xsd:element ref="ns2:_Flow_SignoffStatus" minOccurs="0"/>
                <xsd:element ref="ns2: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59e846-8b77-4076-b7b3-191dee4270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f8ebb0a5-c57d-4c3a-bec7-8a38252dd05c"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_Flow_SignoffStatus" ma:index="22" nillable="true" ma:displayName="Sign-off status" ma:internalName="Sign_x002d_off_x0020_status">
      <xsd:simpleType>
        <xsd:restriction base="dms:Text"/>
      </xsd:simpleType>
    </xsd:element>
    <xsd:element name="Time" ma:index="23" nillable="true" ma:displayName="Time" ma:format="DateOnly" ma:indexed="true" ma:internalName="Tim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7847797-b717-4ffb-b5fd-2a237f853cda"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1c6c02b-ebe2-4c4d-aa1a-1071032b151f}" ma:internalName="TaxCatchAll" ma:showField="CatchAllData" ma:web="97847797-b717-4ffb-b5fd-2a237f853cda">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FFB1A3-86F8-4D83-B399-9B6D5E293CEC}">
  <ds:schemaRefs>
    <ds:schemaRef ds:uri="http://schemas.microsoft.com/sharepoint/v3/contenttype/forms"/>
  </ds:schemaRefs>
</ds:datastoreItem>
</file>

<file path=customXml/itemProps2.xml><?xml version="1.0" encoding="utf-8"?>
<ds:datastoreItem xmlns:ds="http://schemas.openxmlformats.org/officeDocument/2006/customXml" ds:itemID="{A22449C5-8A7C-4DDF-8BBD-9834F5F8D2B3}">
  <ds:schemaRefs>
    <ds:schemaRef ds:uri="http://purl.org/dc/elements/1.1/"/>
    <ds:schemaRef ds:uri="97847797-b717-4ffb-b5fd-2a237f853cda"/>
    <ds:schemaRef ds:uri="http://purl.org/dc/terms/"/>
    <ds:schemaRef ds:uri="http://schemas.microsoft.com/office/2006/documentManagement/types"/>
    <ds:schemaRef ds:uri="6259e846-8b77-4076-b7b3-191dee427045"/>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F55A1437-D0FC-45AE-95B7-D57A756B97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259e846-8b77-4076-b7b3-191dee427045"/>
    <ds:schemaRef ds:uri="97847797-b717-4ffb-b5fd-2a237f853c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2834</TotalTime>
  <Words>1815</Words>
  <Application>Microsoft Office PowerPoint</Application>
  <PresentationFormat>Widescreen</PresentationFormat>
  <Paragraphs>133</Paragraphs>
  <Slides>18</Slides>
  <Notes>16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Microsoft YaHei</vt:lpstr>
      <vt:lpstr>Microsoft YaHei Light</vt:lpstr>
      <vt:lpstr>Arial</vt:lpstr>
      <vt:lpstr>Calibri</vt:lpstr>
      <vt:lpstr>Calibri Light</vt:lpstr>
      <vt:lpstr>Courier New</vt:lpstr>
      <vt:lpstr>Helvetica Neue Thin</vt:lpstr>
      <vt:lpstr>Merriweather Sans Light</vt:lpstr>
      <vt:lpstr>Merriweather Sans Regular</vt:lpstr>
      <vt:lpstr>Merriweather Sans Regular ExtraBold</vt:lpstr>
      <vt:lpstr>Myriad Pro Semibold</vt:lpstr>
      <vt:lpstr>frontiertech</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yonas nigussu</cp:lastModifiedBy>
  <cp:revision>29</cp:revision>
  <dcterms:modified xsi:type="dcterms:W3CDTF">2025-06-16T18:28:19Z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0x0101007E9A02BA3BD6C54284F20B51199E6706</vt:lpwstr>
  </property>
  <property fmtid="{D5CDD505-2E9C-101B-9397-08002B2CF9AE}" pid="3" name="MediaServiceImageTags">
    <vt:lpwstr/>
  </property>
</Properties>
</file>